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Lst>
  <p:notesMasterIdLst>
    <p:notesMasterId r:id="rId56"/>
  </p:notesMasterIdLst>
  <p:sldIdLst>
    <p:sldId id="256" r:id="rId4"/>
    <p:sldId id="270" r:id="rId5"/>
    <p:sldId id="272" r:id="rId6"/>
    <p:sldId id="271" r:id="rId7"/>
    <p:sldId id="273" r:id="rId8"/>
    <p:sldId id="274" r:id="rId9"/>
    <p:sldId id="275" r:id="rId10"/>
    <p:sldId id="276" r:id="rId11"/>
    <p:sldId id="278" r:id="rId12"/>
    <p:sldId id="280" r:id="rId13"/>
    <p:sldId id="281" r:id="rId14"/>
    <p:sldId id="282" r:id="rId15"/>
    <p:sldId id="279" r:id="rId16"/>
    <p:sldId id="286" r:id="rId17"/>
    <p:sldId id="285" r:id="rId18"/>
    <p:sldId id="284" r:id="rId19"/>
    <p:sldId id="283" r:id="rId20"/>
    <p:sldId id="290" r:id="rId21"/>
    <p:sldId id="289" r:id="rId22"/>
    <p:sldId id="288" r:id="rId23"/>
    <p:sldId id="287" r:id="rId24"/>
    <p:sldId id="507" r:id="rId25"/>
    <p:sldId id="459" r:id="rId26"/>
    <p:sldId id="508" r:id="rId27"/>
    <p:sldId id="461" r:id="rId28"/>
    <p:sldId id="291" r:id="rId29"/>
    <p:sldId id="277" r:id="rId30"/>
    <p:sldId id="292" r:id="rId31"/>
    <p:sldId id="293" r:id="rId32"/>
    <p:sldId id="294" r:id="rId33"/>
    <p:sldId id="509" r:id="rId34"/>
    <p:sldId id="463" r:id="rId35"/>
    <p:sldId id="464" r:id="rId36"/>
    <p:sldId id="451" r:id="rId37"/>
    <p:sldId id="471" r:id="rId38"/>
    <p:sldId id="452" r:id="rId39"/>
    <p:sldId id="453" r:id="rId40"/>
    <p:sldId id="454" r:id="rId41"/>
    <p:sldId id="455" r:id="rId42"/>
    <p:sldId id="456" r:id="rId43"/>
    <p:sldId id="510" r:id="rId44"/>
    <p:sldId id="511" r:id="rId45"/>
    <p:sldId id="512" r:id="rId46"/>
    <p:sldId id="513" r:id="rId47"/>
    <p:sldId id="514" r:id="rId48"/>
    <p:sldId id="515" r:id="rId49"/>
    <p:sldId id="516" r:id="rId50"/>
    <p:sldId id="517" r:id="rId51"/>
    <p:sldId id="520" r:id="rId52"/>
    <p:sldId id="518" r:id="rId53"/>
    <p:sldId id="519" r:id="rId54"/>
    <p:sldId id="267" r:id="rId5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44546A"/>
    <a:srgbClr val="FFF2CC"/>
    <a:srgbClr val="9BC2E6"/>
    <a:srgbClr val="C65911"/>
    <a:srgbClr val="F4B084"/>
    <a:srgbClr val="D0CECE"/>
    <a:srgbClr val="00B050"/>
    <a:srgbClr val="D9E1F2"/>
    <a:srgbClr val="7B7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1AFB3-29E6-447B-B27F-148947DB4599}" type="datetimeFigureOut">
              <a:rPr lang="it-IT" smtClean="0"/>
              <a:t>29/10/2024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3D3EB-9866-4FDF-AC45-BA588CACE6FD}" type="slidenum">
              <a:rPr lang="it-IT" smtClean="0"/>
              <a:t>‹N›</a:t>
            </a:fld>
            <a:endParaRPr lang="it-IT"/>
          </a:p>
        </p:txBody>
      </p:sp>
    </p:spTree>
    <p:extLst>
      <p:ext uri="{BB962C8B-B14F-4D97-AF65-F5344CB8AC3E}">
        <p14:creationId xmlns:p14="http://schemas.microsoft.com/office/powerpoint/2010/main" val="3428207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4751851" y="503710"/>
            <a:ext cx="6913364" cy="4536504"/>
          </a:xfrm>
          <a:prstGeom prst="rect">
            <a:avLst/>
          </a:prstGeom>
        </p:spPr>
        <p:txBody>
          <a:bodyPr anchor="ctr" anchorCtr="0"/>
          <a:lstStyle>
            <a:lvl1pPr marL="0" indent="0">
              <a:buNone/>
              <a:defRPr sz="3600" b="1">
                <a:solidFill>
                  <a:schemeClr val="tx1">
                    <a:lumMod val="65000"/>
                    <a:lumOff val="35000"/>
                  </a:schemeClr>
                </a:solidFill>
                <a:latin typeface="+mj-lt"/>
              </a:defRPr>
            </a:lvl1pPr>
          </a:lstStyle>
          <a:p>
            <a:pPr lvl="0"/>
            <a:r>
              <a:rPr lang="it-IT" dirty="0"/>
              <a:t>Fare clic per inserire il titolo della presentazione</a:t>
            </a:r>
          </a:p>
        </p:txBody>
      </p:sp>
      <p:sp>
        <p:nvSpPr>
          <p:cNvPr id="6" name="Segnaposto testo 5"/>
          <p:cNvSpPr>
            <a:spLocks noGrp="1"/>
          </p:cNvSpPr>
          <p:nvPr>
            <p:ph type="body" sz="quarter" idx="11" hasCustomPrompt="1"/>
          </p:nvPr>
        </p:nvSpPr>
        <p:spPr>
          <a:xfrm>
            <a:off x="4751917" y="5379814"/>
            <a:ext cx="7008283" cy="425450"/>
          </a:xfrm>
          <a:prstGeom prst="rect">
            <a:avLst/>
          </a:prstGeom>
        </p:spPr>
        <p:txBody>
          <a:bodyPr/>
          <a:lstStyle>
            <a:lvl1pPr marL="0" indent="0">
              <a:buNone/>
              <a:defRPr sz="2400" b="1">
                <a:solidFill>
                  <a:schemeClr val="tx1">
                    <a:lumMod val="65000"/>
                    <a:lumOff val="35000"/>
                  </a:schemeClr>
                </a:solidFill>
                <a:latin typeface="+mj-lt"/>
              </a:defRPr>
            </a:lvl1pPr>
          </a:lstStyle>
          <a:p>
            <a:pPr lvl="0"/>
            <a:r>
              <a:rPr lang="it-IT" dirty="0"/>
              <a:t>Nome Cognome</a:t>
            </a:r>
          </a:p>
        </p:txBody>
      </p:sp>
      <p:sp>
        <p:nvSpPr>
          <p:cNvPr id="8" name="Segnaposto testo 7"/>
          <p:cNvSpPr>
            <a:spLocks noGrp="1"/>
          </p:cNvSpPr>
          <p:nvPr>
            <p:ph type="body" sz="quarter" idx="12" hasCustomPrompt="1"/>
          </p:nvPr>
        </p:nvSpPr>
        <p:spPr>
          <a:xfrm>
            <a:off x="4751919" y="5877942"/>
            <a:ext cx="7105649" cy="791418"/>
          </a:xfrm>
          <a:prstGeom prst="rect">
            <a:avLst/>
          </a:prstGeom>
        </p:spPr>
        <p:txBody>
          <a:bodyPr/>
          <a:lstStyle>
            <a:lvl1pPr marL="0" indent="0">
              <a:buNone/>
              <a:defRPr sz="2000" baseline="0">
                <a:solidFill>
                  <a:schemeClr val="tx1">
                    <a:lumMod val="65000"/>
                    <a:lumOff val="35000"/>
                  </a:schemeClr>
                </a:solidFill>
                <a:latin typeface="+mj-lt"/>
              </a:defRPr>
            </a:lvl1pPr>
          </a:lstStyle>
          <a:p>
            <a:pPr lvl="0"/>
            <a:r>
              <a:rPr lang="it-IT" dirty="0"/>
              <a:t>Dipartimento/Struttura </a:t>
            </a:r>
            <a:r>
              <a:rPr lang="it-IT" dirty="0" err="1"/>
              <a:t>xxxxxx</a:t>
            </a:r>
            <a:r>
              <a:rPr lang="it-IT" dirty="0"/>
              <a:t> </a:t>
            </a:r>
            <a:r>
              <a:rPr lang="it-IT" dirty="0" err="1"/>
              <a:t>xxxxxxxxxxxx</a:t>
            </a:r>
            <a:r>
              <a:rPr lang="it-IT" dirty="0"/>
              <a:t> </a:t>
            </a:r>
            <a:r>
              <a:rPr lang="it-IT" dirty="0" err="1"/>
              <a:t>xxxxxxxx</a:t>
            </a:r>
            <a:r>
              <a:rPr lang="it-IT" dirty="0"/>
              <a:t> </a:t>
            </a:r>
            <a:r>
              <a:rPr lang="it-IT" dirty="0" err="1"/>
              <a:t>xxxxx</a:t>
            </a:r>
            <a:r>
              <a:rPr lang="it-IT" dirty="0"/>
              <a:t> </a:t>
            </a:r>
            <a:r>
              <a:rPr lang="it-IT" dirty="0" err="1"/>
              <a:t>xxxxxxxxxxxxxxxxxxx</a:t>
            </a:r>
            <a:r>
              <a:rPr lang="it-IT" dirty="0"/>
              <a:t> </a:t>
            </a:r>
            <a:r>
              <a:rPr lang="it-IT" dirty="0" err="1"/>
              <a:t>xxxxx</a:t>
            </a:r>
            <a:endParaRPr lang="it-IT" dirty="0"/>
          </a:p>
        </p:txBody>
      </p:sp>
    </p:spTree>
    <p:extLst>
      <p:ext uri="{BB962C8B-B14F-4D97-AF65-F5344CB8AC3E}">
        <p14:creationId xmlns:p14="http://schemas.microsoft.com/office/powerpoint/2010/main" val="25667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B6B18-DEBE-4DCB-3D72-C8F28E48FE0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6958B03-D6AD-EEB7-0268-CC42960B35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90A05E-1D46-B4D2-9B68-B1670943952B}"/>
              </a:ext>
            </a:extLst>
          </p:cNvPr>
          <p:cNvSpPr>
            <a:spLocks noGrp="1"/>
          </p:cNvSpPr>
          <p:nvPr>
            <p:ph type="dt" sz="half" idx="10"/>
          </p:nvPr>
        </p:nvSpPr>
        <p:spPr/>
        <p:txBody>
          <a:bodyPr/>
          <a:lstStyle/>
          <a:p>
            <a:fld id="{B451E098-E7FC-4FBD-AE5F-21BC40381756}" type="datetimeFigureOut">
              <a:rPr lang="it-IT" smtClean="0"/>
              <a:t>29/10/2024</a:t>
            </a:fld>
            <a:endParaRPr lang="it-IT"/>
          </a:p>
        </p:txBody>
      </p:sp>
      <p:sp>
        <p:nvSpPr>
          <p:cNvPr id="5" name="Segnaposto piè di pagina 4">
            <a:extLst>
              <a:ext uri="{FF2B5EF4-FFF2-40B4-BE49-F238E27FC236}">
                <a16:creationId xmlns:a16="http://schemas.microsoft.com/office/drawing/2014/main" id="{691AC976-4865-7C78-013D-DD6CFB322B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745A0AE-B55F-9475-8384-02EB5EAEC833}"/>
              </a:ext>
            </a:extLst>
          </p:cNvPr>
          <p:cNvSpPr>
            <a:spLocks noGrp="1"/>
          </p:cNvSpPr>
          <p:nvPr>
            <p:ph type="sldNum" sz="quarter" idx="12"/>
          </p:nvPr>
        </p:nvSpPr>
        <p:spPr/>
        <p:txBody>
          <a:bodyPr/>
          <a:lstStyle/>
          <a:p>
            <a:fld id="{4C69F5A0-AB75-45CB-B960-9855EB720209}" type="slidenum">
              <a:rPr lang="it-IT" smtClean="0"/>
              <a:t>‹N›</a:t>
            </a:fld>
            <a:endParaRPr lang="it-IT"/>
          </a:p>
        </p:txBody>
      </p:sp>
    </p:spTree>
    <p:extLst>
      <p:ext uri="{BB962C8B-B14F-4D97-AF65-F5344CB8AC3E}">
        <p14:creationId xmlns:p14="http://schemas.microsoft.com/office/powerpoint/2010/main" val="235578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527052" y="1412878"/>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
        <p:nvSpPr>
          <p:cNvPr id="10" name="Segnaposto testo 9"/>
          <p:cNvSpPr>
            <a:spLocks noGrp="1"/>
          </p:cNvSpPr>
          <p:nvPr>
            <p:ph type="body" sz="quarter" idx="12" hasCustomPrompt="1"/>
          </p:nvPr>
        </p:nvSpPr>
        <p:spPr>
          <a:xfrm>
            <a:off x="527052" y="1989138"/>
            <a:ext cx="11233149" cy="3744118"/>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mn-lt"/>
              </a:defRPr>
            </a:lvl2pPr>
          </a:lstStyle>
          <a:p>
            <a:pPr lvl="1"/>
            <a:r>
              <a:rPr lang="it-IT" dirty="0"/>
              <a:t>Fare clic per modificare il punto elenco uno</a:t>
            </a:r>
          </a:p>
          <a:p>
            <a:pPr lvl="1"/>
            <a:r>
              <a:rPr lang="it-IT" dirty="0"/>
              <a:t>Fare clic per modificare il punto elenco due</a:t>
            </a:r>
          </a:p>
          <a:p>
            <a:pPr lvl="1"/>
            <a:r>
              <a:rPr lang="it-IT" dirty="0"/>
              <a:t>Fare clic per modificare il punto elenco tre</a:t>
            </a:r>
          </a:p>
          <a:p>
            <a:pPr lvl="1"/>
            <a:r>
              <a:rPr lang="it-IT" dirty="0"/>
              <a:t>Fare clic per modificare il punto elenco quattro</a:t>
            </a:r>
          </a:p>
        </p:txBody>
      </p:sp>
      <p:sp>
        <p:nvSpPr>
          <p:cNvPr id="16" name="Segnaposto testo 7"/>
          <p:cNvSpPr>
            <a:spLocks noGrp="1"/>
          </p:cNvSpPr>
          <p:nvPr>
            <p:ph type="body" sz="quarter" idx="10" hasCustomPrompt="1"/>
          </p:nvPr>
        </p:nvSpPr>
        <p:spPr>
          <a:xfrm>
            <a:off x="527052" y="476676"/>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527052" y="476676"/>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
        <p:nvSpPr>
          <p:cNvPr id="9" name="Segnaposto testo 7"/>
          <p:cNvSpPr>
            <a:spLocks noGrp="1"/>
          </p:cNvSpPr>
          <p:nvPr>
            <p:ph type="body" sz="quarter" idx="11" hasCustomPrompt="1"/>
          </p:nvPr>
        </p:nvSpPr>
        <p:spPr>
          <a:xfrm>
            <a:off x="527052" y="1412875"/>
            <a:ext cx="11233149"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911027" y="2781300"/>
            <a:ext cx="10369551" cy="2879948"/>
          </a:xfrm>
          <a:prstGeom prst="rect">
            <a:avLst/>
          </a:prstGeom>
        </p:spPr>
        <p:txBody>
          <a:bodyPr/>
          <a:lstStyle>
            <a:lvl1pPr marL="0" indent="0">
              <a:buNone/>
              <a:defRPr sz="1800" baseline="0">
                <a:latin typeface="+mn-lt"/>
              </a:defRPr>
            </a:lvl1pPr>
          </a:lstStyle>
          <a:p>
            <a:r>
              <a:rPr lang="it-IT" dirty="0"/>
              <a:t>Fare clic sull’icona per inserire un grafico</a:t>
            </a:r>
          </a:p>
        </p:txBody>
      </p:sp>
      <p:sp>
        <p:nvSpPr>
          <p:cNvPr id="11" name="Segnaposto testo 7"/>
          <p:cNvSpPr>
            <a:spLocks noGrp="1"/>
          </p:cNvSpPr>
          <p:nvPr>
            <p:ph type="body" sz="quarter" idx="12" hasCustomPrompt="1"/>
          </p:nvPr>
        </p:nvSpPr>
        <p:spPr>
          <a:xfrm>
            <a:off x="527052" y="1412878"/>
            <a:ext cx="11233149"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
        <p:nvSpPr>
          <p:cNvPr id="6" name="Segnaposto testo 7"/>
          <p:cNvSpPr>
            <a:spLocks noGrp="1"/>
          </p:cNvSpPr>
          <p:nvPr>
            <p:ph type="body" sz="quarter" idx="13" hasCustomPrompt="1"/>
          </p:nvPr>
        </p:nvSpPr>
        <p:spPr>
          <a:xfrm>
            <a:off x="527052" y="476676"/>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534585" y="1700811"/>
            <a:ext cx="9122833" cy="4105275"/>
          </a:xfrm>
          <a:prstGeom prst="rect">
            <a:avLst/>
          </a:prstGeom>
        </p:spPr>
        <p:txBody>
          <a:bodyPr/>
          <a:lstStyle>
            <a:lvl1pPr marL="0" indent="0">
              <a:buNone/>
              <a:defRPr sz="1800">
                <a:latin typeface="+mn-lt"/>
              </a:defRPr>
            </a:lvl1pPr>
          </a:lstStyle>
          <a:p>
            <a:r>
              <a:rPr lang="it-IT" dirty="0"/>
              <a:t>Fare clic sull’icona per inserire un’immagine</a:t>
            </a:r>
          </a:p>
        </p:txBody>
      </p:sp>
      <p:sp>
        <p:nvSpPr>
          <p:cNvPr id="5" name="Segnaposto testo 7"/>
          <p:cNvSpPr>
            <a:spLocks noGrp="1"/>
          </p:cNvSpPr>
          <p:nvPr>
            <p:ph type="body" sz="quarter" idx="11" hasCustomPrompt="1"/>
          </p:nvPr>
        </p:nvSpPr>
        <p:spPr>
          <a:xfrm>
            <a:off x="527052" y="476676"/>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487488" y="2780928"/>
            <a:ext cx="9217024" cy="432370"/>
          </a:xfrm>
          <a:prstGeom prst="rect">
            <a:avLst/>
          </a:prstGeom>
        </p:spPr>
        <p:txBody>
          <a:bodyPr/>
          <a:lstStyle>
            <a:lvl1pPr marL="0" indent="0" algn="ctr">
              <a:buFontTx/>
              <a:buNone/>
              <a:defRPr sz="2000" b="1">
                <a:solidFill>
                  <a:schemeClr val="tx1">
                    <a:lumMod val="65000"/>
                    <a:lumOff val="35000"/>
                  </a:schemeClr>
                </a:solidFill>
                <a:latin typeface="+mj-lt"/>
              </a:defRPr>
            </a:lvl1pPr>
          </a:lstStyle>
          <a:p>
            <a:pPr lvl="0"/>
            <a:r>
              <a:rPr lang="it-IT" dirty="0"/>
              <a:t>Nome Cognome</a:t>
            </a:r>
          </a:p>
        </p:txBody>
      </p:sp>
      <p:sp>
        <p:nvSpPr>
          <p:cNvPr id="13" name="Segnaposto testo 12"/>
          <p:cNvSpPr>
            <a:spLocks noGrp="1"/>
          </p:cNvSpPr>
          <p:nvPr>
            <p:ph type="body" sz="quarter" idx="11" hasCustomPrompt="1"/>
          </p:nvPr>
        </p:nvSpPr>
        <p:spPr>
          <a:xfrm>
            <a:off x="1439483" y="3573017"/>
            <a:ext cx="9313035" cy="936103"/>
          </a:xfrm>
          <a:prstGeom prst="rect">
            <a:avLst/>
          </a:prstGeom>
        </p:spPr>
        <p:txBody>
          <a:bodyPr/>
          <a:lstStyle>
            <a:lvl1pPr marL="0" indent="0" algn="ctr">
              <a:buFontTx/>
              <a:buNone/>
              <a:defRPr sz="1600">
                <a:solidFill>
                  <a:schemeClr val="tx1">
                    <a:lumMod val="65000"/>
                    <a:lumOff val="35000"/>
                  </a:schemeClr>
                </a:solidFill>
                <a:latin typeface="+mn-lt"/>
              </a:defRPr>
            </a:lvl1pPr>
          </a:lstStyle>
          <a:p>
            <a:pPr lvl="0"/>
            <a:r>
              <a:rPr lang="it-IT" dirty="0"/>
              <a:t>Struttura</a:t>
            </a:r>
          </a:p>
        </p:txBody>
      </p:sp>
      <p:sp>
        <p:nvSpPr>
          <p:cNvPr id="16" name="Segnaposto testo 15"/>
          <p:cNvSpPr>
            <a:spLocks noGrp="1"/>
          </p:cNvSpPr>
          <p:nvPr>
            <p:ph type="body" sz="quarter" idx="12" hasCustomPrompt="1"/>
          </p:nvPr>
        </p:nvSpPr>
        <p:spPr>
          <a:xfrm>
            <a:off x="1390651" y="4725144"/>
            <a:ext cx="9410700" cy="1440160"/>
          </a:xfrm>
          <a:prstGeom prst="rect">
            <a:avLst/>
          </a:prstGeom>
        </p:spPr>
        <p:txBody>
          <a:bodyPr/>
          <a:lstStyle>
            <a:lvl1pPr marL="0" indent="0" algn="ctr">
              <a:buFontTx/>
              <a:buNone/>
              <a:defRPr sz="1300" b="0">
                <a:solidFill>
                  <a:schemeClr val="tx1">
                    <a:lumMod val="65000"/>
                    <a:lumOff val="35000"/>
                  </a:schemeClr>
                </a:solidFill>
                <a:latin typeface="+mn-lt"/>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26496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487488" y="2780928"/>
            <a:ext cx="9217024" cy="432370"/>
          </a:xfrm>
          <a:prstGeom prst="rect">
            <a:avLst/>
          </a:prstGeom>
        </p:spPr>
        <p:txBody>
          <a:bodyPr/>
          <a:lstStyle>
            <a:lvl1pPr marL="0" indent="0" algn="ctr">
              <a:buFontTx/>
              <a:buNone/>
              <a:defRPr sz="2000" b="1">
                <a:solidFill>
                  <a:schemeClr val="tx1">
                    <a:lumMod val="65000"/>
                    <a:lumOff val="35000"/>
                  </a:schemeClr>
                </a:solidFill>
                <a:latin typeface="+mj-lt"/>
              </a:defRPr>
            </a:lvl1pPr>
          </a:lstStyle>
          <a:p>
            <a:pPr lvl="0"/>
            <a:r>
              <a:rPr lang="it-IT" dirty="0"/>
              <a:t>Nome Cognome</a:t>
            </a:r>
          </a:p>
        </p:txBody>
      </p:sp>
      <p:sp>
        <p:nvSpPr>
          <p:cNvPr id="13" name="Segnaposto testo 12"/>
          <p:cNvSpPr>
            <a:spLocks noGrp="1"/>
          </p:cNvSpPr>
          <p:nvPr>
            <p:ph type="body" sz="quarter" idx="11" hasCustomPrompt="1"/>
          </p:nvPr>
        </p:nvSpPr>
        <p:spPr>
          <a:xfrm>
            <a:off x="1439484" y="3573019"/>
            <a:ext cx="9313035" cy="936103"/>
          </a:xfrm>
          <a:prstGeom prst="rect">
            <a:avLst/>
          </a:prstGeom>
        </p:spPr>
        <p:txBody>
          <a:bodyPr/>
          <a:lstStyle>
            <a:lvl1pPr marL="0" indent="0" algn="ctr">
              <a:buFontTx/>
              <a:buNone/>
              <a:defRPr sz="1600">
                <a:solidFill>
                  <a:schemeClr val="tx1">
                    <a:lumMod val="65000"/>
                    <a:lumOff val="35000"/>
                  </a:schemeClr>
                </a:solidFill>
                <a:latin typeface="+mn-lt"/>
              </a:defRPr>
            </a:lvl1pPr>
          </a:lstStyle>
          <a:p>
            <a:pPr lvl="0"/>
            <a:r>
              <a:rPr lang="it-IT" dirty="0"/>
              <a:t>Struttura</a:t>
            </a:r>
          </a:p>
        </p:txBody>
      </p:sp>
      <p:sp>
        <p:nvSpPr>
          <p:cNvPr id="16" name="Segnaposto testo 15"/>
          <p:cNvSpPr>
            <a:spLocks noGrp="1"/>
          </p:cNvSpPr>
          <p:nvPr>
            <p:ph type="body" sz="quarter" idx="12" hasCustomPrompt="1"/>
          </p:nvPr>
        </p:nvSpPr>
        <p:spPr>
          <a:xfrm>
            <a:off x="1390651" y="4725144"/>
            <a:ext cx="9410700" cy="1440160"/>
          </a:xfrm>
          <a:prstGeom prst="rect">
            <a:avLst/>
          </a:prstGeom>
        </p:spPr>
        <p:txBody>
          <a:bodyPr/>
          <a:lstStyle>
            <a:lvl1pPr marL="0" indent="0" algn="ctr">
              <a:buFontTx/>
              <a:buNone/>
              <a:defRPr sz="1300" b="0">
                <a:solidFill>
                  <a:schemeClr val="tx1">
                    <a:lumMod val="65000"/>
                    <a:lumOff val="35000"/>
                  </a:schemeClr>
                </a:solidFill>
                <a:latin typeface="+mn-lt"/>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424945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Connettore 1 11"/>
          <p:cNvCxnSpPr/>
          <p:nvPr/>
        </p:nvCxnSpPr>
        <p:spPr>
          <a:xfrm>
            <a:off x="4367808" y="188640"/>
            <a:ext cx="0" cy="640871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08" y="1701323"/>
            <a:ext cx="3563452" cy="2519249"/>
          </a:xfrm>
          <a:prstGeom prst="rect">
            <a:avLst/>
          </a:prstGeom>
        </p:spPr>
      </p:pic>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 id="214748367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magin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8488" y="5691322"/>
            <a:ext cx="1566379" cy="1107381"/>
          </a:xfrm>
          <a:prstGeom prst="rect">
            <a:avLst/>
          </a:prstGeom>
        </p:spPr>
      </p:pic>
      <p:sp>
        <p:nvSpPr>
          <p:cNvPr id="3" name="CasellaDiTesto 2">
            <a:extLst>
              <a:ext uri="{FF2B5EF4-FFF2-40B4-BE49-F238E27FC236}">
                <a16:creationId xmlns:a16="http://schemas.microsoft.com/office/drawing/2014/main" id="{F44D2270-D375-441C-A11F-D868B28E15A7}"/>
              </a:ext>
            </a:extLst>
          </p:cNvPr>
          <p:cNvSpPr txBox="1"/>
          <p:nvPr/>
        </p:nvSpPr>
        <p:spPr>
          <a:xfrm>
            <a:off x="179512" y="6525019"/>
            <a:ext cx="792088" cy="276999"/>
          </a:xfrm>
          <a:prstGeom prst="rect">
            <a:avLst/>
          </a:prstGeom>
          <a:noFill/>
        </p:spPr>
        <p:txBody>
          <a:bodyPr wrap="square" rtlCol="0">
            <a:spAutoFit/>
          </a:bodyPr>
          <a:lstStyle/>
          <a:p>
            <a:fld id="{723C9881-DC19-44C1-8307-96C20AE8129F}" type="slidenum">
              <a:rPr lang="it-IT" sz="1200" smtClean="0"/>
              <a:t>‹N›</a:t>
            </a:fld>
            <a:endParaRPr lang="it-IT" sz="1200" dirty="0"/>
          </a:p>
        </p:txBody>
      </p:sp>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 id="214748367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p:cNvSpPr txBox="1"/>
          <p:nvPr/>
        </p:nvSpPr>
        <p:spPr>
          <a:xfrm>
            <a:off x="4175788" y="6453336"/>
            <a:ext cx="3840427" cy="338554"/>
          </a:xfrm>
          <a:prstGeom prst="rect">
            <a:avLst/>
          </a:prstGeom>
          <a:noFill/>
        </p:spPr>
        <p:txBody>
          <a:bodyPr wrap="square" rtlCol="0">
            <a:spAutoFit/>
          </a:bodyPr>
          <a:lstStyle/>
          <a:p>
            <a:pPr algn="ctr"/>
            <a:r>
              <a:rPr lang="it-IT" sz="1600" dirty="0">
                <a:solidFill>
                  <a:schemeClr val="tx1">
                    <a:lumMod val="65000"/>
                    <a:lumOff val="35000"/>
                  </a:schemeClr>
                </a:solidFill>
              </a:rPr>
              <a:t>www.unibo.it</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283" y="438791"/>
            <a:ext cx="2671436" cy="1888622"/>
          </a:xfrm>
          <a:prstGeom prst="rect">
            <a:avLst/>
          </a:prstGeom>
        </p:spPr>
      </p:pic>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Layout" Target="../slideLayouts/slideLayout4.xml"/><Relationship Id="rId5" Type="http://schemas.openxmlformats.org/officeDocument/2006/relationships/image" Target="../media/image42.bin"/><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hyperlink" Target="https://www.peigenesis.com/en/trafag-connectors.html"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24.png"/><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mailto:fabrizio.ponti@unibo.it" TargetMode="External"/><Relationship Id="rId2" Type="http://schemas.openxmlformats.org/officeDocument/2006/relationships/hyperlink" Target="mailto:giacomo.silvagni2@unibo.it"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DC82431-8ACA-3CAC-0EC9-71ABECEA2775}"/>
              </a:ext>
            </a:extLst>
          </p:cNvPr>
          <p:cNvSpPr>
            <a:spLocks noGrp="1"/>
          </p:cNvSpPr>
          <p:nvPr>
            <p:ph type="body" sz="quarter" idx="10"/>
          </p:nvPr>
        </p:nvSpPr>
        <p:spPr>
          <a:xfrm>
            <a:off x="4751850" y="503710"/>
            <a:ext cx="7105649" cy="4536504"/>
          </a:xfrm>
        </p:spPr>
        <p:txBody>
          <a:bodyPr/>
          <a:lstStyle/>
          <a:p>
            <a:r>
              <a:rPr lang="it-IT" sz="4000" dirty="0"/>
              <a:t>Embedded Systems </a:t>
            </a:r>
            <a:r>
              <a:rPr lang="it-IT" sz="4000" dirty="0" err="1"/>
              <a:t>Introduction</a:t>
            </a:r>
            <a:endParaRPr lang="it-IT" sz="4000" dirty="0"/>
          </a:p>
          <a:p>
            <a:r>
              <a:rPr lang="it-IT" dirty="0"/>
              <a:t>Data </a:t>
            </a:r>
            <a:r>
              <a:rPr lang="it-IT" dirty="0" err="1"/>
              <a:t>Acquisition</a:t>
            </a:r>
            <a:r>
              <a:rPr lang="it-IT" dirty="0"/>
              <a:t> – Basic </a:t>
            </a:r>
            <a:r>
              <a:rPr lang="it-IT" dirty="0" err="1"/>
              <a:t>Operation</a:t>
            </a:r>
            <a:endParaRPr lang="it-IT" dirty="0"/>
          </a:p>
        </p:txBody>
      </p:sp>
      <p:sp>
        <p:nvSpPr>
          <p:cNvPr id="3" name="Segnaposto testo 2">
            <a:extLst>
              <a:ext uri="{FF2B5EF4-FFF2-40B4-BE49-F238E27FC236}">
                <a16:creationId xmlns:a16="http://schemas.microsoft.com/office/drawing/2014/main" id="{13F63D33-04AC-7D29-909A-935EA4300ECA}"/>
              </a:ext>
            </a:extLst>
          </p:cNvPr>
          <p:cNvSpPr>
            <a:spLocks noGrp="1"/>
          </p:cNvSpPr>
          <p:nvPr>
            <p:ph type="body" sz="quarter" idx="11"/>
          </p:nvPr>
        </p:nvSpPr>
        <p:spPr>
          <a:xfrm>
            <a:off x="4751851" y="4827488"/>
            <a:ext cx="7008283" cy="1050453"/>
          </a:xfrm>
        </p:spPr>
        <p:txBody>
          <a:bodyPr/>
          <a:lstStyle/>
          <a:p>
            <a:r>
              <a:rPr lang="it-IT" dirty="0"/>
              <a:t>Eng. Giacomo Silvagni, </a:t>
            </a:r>
            <a:r>
              <a:rPr lang="it-IT" dirty="0" err="1"/>
              <a:t>Ph.D</a:t>
            </a:r>
            <a:r>
              <a:rPr lang="it-IT" dirty="0"/>
              <a:t>. </a:t>
            </a:r>
          </a:p>
        </p:txBody>
      </p:sp>
      <p:sp>
        <p:nvSpPr>
          <p:cNvPr id="4" name="Segnaposto testo 3">
            <a:extLst>
              <a:ext uri="{FF2B5EF4-FFF2-40B4-BE49-F238E27FC236}">
                <a16:creationId xmlns:a16="http://schemas.microsoft.com/office/drawing/2014/main" id="{9CF702D0-CB82-4DF1-0DE7-7BE76D0A67E3}"/>
              </a:ext>
            </a:extLst>
          </p:cNvPr>
          <p:cNvSpPr>
            <a:spLocks noGrp="1"/>
          </p:cNvSpPr>
          <p:nvPr>
            <p:ph type="body" sz="quarter" idx="12"/>
          </p:nvPr>
        </p:nvSpPr>
        <p:spPr/>
        <p:txBody>
          <a:bodyPr/>
          <a:lstStyle/>
          <a:p>
            <a:r>
              <a:rPr lang="it-IT" dirty="0"/>
              <a:t>Alma Mater </a:t>
            </a:r>
            <a:r>
              <a:rPr lang="it-IT" dirty="0" err="1"/>
              <a:t>Studiorum</a:t>
            </a:r>
            <a:r>
              <a:rPr lang="it-IT" dirty="0"/>
              <a:t> – University of Bologna</a:t>
            </a:r>
          </a:p>
          <a:p>
            <a:r>
              <a:rPr lang="it-IT" dirty="0"/>
              <a:t>Department of Industrial Engineering (DIN)</a:t>
            </a:r>
          </a:p>
        </p:txBody>
      </p:sp>
    </p:spTree>
    <p:extLst>
      <p:ext uri="{BB962C8B-B14F-4D97-AF65-F5344CB8AC3E}">
        <p14:creationId xmlns:p14="http://schemas.microsoft.com/office/powerpoint/2010/main" val="4209567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9307-409D-8F0C-4D39-9DC256FD9ABB}"/>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3BF8AAD-427F-77E7-FC50-8BFA66EB4708}"/>
              </a:ext>
            </a:extLst>
          </p:cNvPr>
          <p:cNvPicPr>
            <a:picLocks noChangeAspect="1"/>
          </p:cNvPicPr>
          <p:nvPr/>
        </p:nvPicPr>
        <p:blipFill>
          <a:blip r:embed="rId2"/>
          <a:stretch>
            <a:fillRect/>
          </a:stretch>
        </p:blipFill>
        <p:spPr>
          <a:xfrm>
            <a:off x="5859940" y="3868234"/>
            <a:ext cx="5644441" cy="2107053"/>
          </a:xfrm>
          <a:prstGeom prst="rect">
            <a:avLst/>
          </a:prstGeom>
        </p:spPr>
      </p:pic>
      <p:sp>
        <p:nvSpPr>
          <p:cNvPr id="5" name="Segnaposto testo 4">
            <a:extLst>
              <a:ext uri="{FF2B5EF4-FFF2-40B4-BE49-F238E27FC236}">
                <a16:creationId xmlns:a16="http://schemas.microsoft.com/office/drawing/2014/main" id="{C94AA8D8-F0AB-57EC-714B-2795EB0FD33B}"/>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01EC7984-51FA-9C77-9668-81C99BF63761}"/>
              </a:ext>
            </a:extLst>
          </p:cNvPr>
          <p:cNvSpPr txBox="1"/>
          <p:nvPr/>
        </p:nvSpPr>
        <p:spPr>
          <a:xfrm>
            <a:off x="407404" y="1443841"/>
            <a:ext cx="11126711" cy="1877437"/>
          </a:xfrm>
          <a:prstGeom prst="rect">
            <a:avLst/>
          </a:prstGeom>
          <a:noFill/>
        </p:spPr>
        <p:txBody>
          <a:bodyPr wrap="square">
            <a:spAutoFit/>
          </a:bodyPr>
          <a:lstStyle/>
          <a:p>
            <a:r>
              <a:rPr lang="en-US" sz="2600" b="1" dirty="0"/>
              <a:t>When would I use ADC?</a:t>
            </a:r>
          </a:p>
          <a:p>
            <a:pPr algn="just"/>
            <a:r>
              <a:rPr lang="en-US" b="0" i="0" dirty="0">
                <a:solidFill>
                  <a:srgbClr val="000000"/>
                </a:solidFill>
                <a:effectLst/>
                <a:latin typeface="Lato" panose="020F0502020204030203" pitchFamily="34" charset="0"/>
              </a:rPr>
              <a:t>Analog-to-Digital Conversion (ADC) is used when you need to process, store, or transmit analog signals—like sound or light—in a digital format. This conversion is essential in applications such as digital audio recording, where sound waves are converted into digital files, or in digital cameras, where visual images are transformed into digital photos. ADC is also crucial in various scientific measurements and telecommunications, allowing the seamless integration of analog inputs with digital processing and storage systems.</a:t>
            </a:r>
            <a:endParaRPr lang="en-US" dirty="0"/>
          </a:p>
        </p:txBody>
      </p:sp>
      <p:pic>
        <p:nvPicPr>
          <p:cNvPr id="3" name="Immagine 2">
            <a:extLst>
              <a:ext uri="{FF2B5EF4-FFF2-40B4-BE49-F238E27FC236}">
                <a16:creationId xmlns:a16="http://schemas.microsoft.com/office/drawing/2014/main" id="{946CCC7D-2871-2BE2-1CC0-3D95F7BBB1FC}"/>
              </a:ext>
            </a:extLst>
          </p:cNvPr>
          <p:cNvPicPr>
            <a:picLocks noChangeAspect="1"/>
          </p:cNvPicPr>
          <p:nvPr/>
        </p:nvPicPr>
        <p:blipFill>
          <a:blip r:embed="rId3"/>
          <a:stretch>
            <a:fillRect/>
          </a:stretch>
        </p:blipFill>
        <p:spPr>
          <a:xfrm>
            <a:off x="687619" y="3868234"/>
            <a:ext cx="4544624" cy="2107053"/>
          </a:xfrm>
          <a:prstGeom prst="rect">
            <a:avLst/>
          </a:prstGeom>
        </p:spPr>
      </p:pic>
    </p:spTree>
    <p:extLst>
      <p:ext uri="{BB962C8B-B14F-4D97-AF65-F5344CB8AC3E}">
        <p14:creationId xmlns:p14="http://schemas.microsoft.com/office/powerpoint/2010/main" val="3399162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F2248-3F09-B648-FC64-1796D8A32F6E}"/>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28E02C20-3C9E-1106-7C87-5A439FE2B3E4}"/>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8D55914C-23BC-7482-9F3D-F2221527FF66}"/>
              </a:ext>
            </a:extLst>
          </p:cNvPr>
          <p:cNvSpPr txBox="1"/>
          <p:nvPr/>
        </p:nvSpPr>
        <p:spPr>
          <a:xfrm>
            <a:off x="407404" y="1443841"/>
            <a:ext cx="11126711" cy="1323439"/>
          </a:xfrm>
          <a:prstGeom prst="rect">
            <a:avLst/>
          </a:prstGeom>
          <a:noFill/>
        </p:spPr>
        <p:txBody>
          <a:bodyPr wrap="square">
            <a:spAutoFit/>
          </a:bodyPr>
          <a:lstStyle/>
          <a:p>
            <a:r>
              <a:rPr lang="en-US" sz="2600" b="1" dirty="0"/>
              <a:t>Can analog signals be transmitted over long distances?</a:t>
            </a:r>
          </a:p>
          <a:p>
            <a:pPr algn="just"/>
            <a:r>
              <a:rPr lang="en-US" b="0" i="0" dirty="0">
                <a:solidFill>
                  <a:srgbClr val="000000"/>
                </a:solidFill>
                <a:effectLst/>
                <a:latin typeface="Lato" panose="020F0502020204030203" pitchFamily="34" charset="0"/>
              </a:rPr>
              <a:t>Analog signals can be transmitted over long distances, but they're more susceptible to degradation and interference compared to digital signals. To maintain signal integrity over long distances, analog signals often require amplification and filtering.</a:t>
            </a:r>
            <a:endParaRPr lang="en-US" dirty="0"/>
          </a:p>
        </p:txBody>
      </p:sp>
      <p:pic>
        <p:nvPicPr>
          <p:cNvPr id="2" name="Immagine 1">
            <a:extLst>
              <a:ext uri="{FF2B5EF4-FFF2-40B4-BE49-F238E27FC236}">
                <a16:creationId xmlns:a16="http://schemas.microsoft.com/office/drawing/2014/main" id="{285291E9-DA36-E1D5-3D60-91116DEC90AC}"/>
              </a:ext>
            </a:extLst>
          </p:cNvPr>
          <p:cNvPicPr>
            <a:picLocks noChangeAspect="1"/>
          </p:cNvPicPr>
          <p:nvPr/>
        </p:nvPicPr>
        <p:blipFill>
          <a:blip r:embed="rId2"/>
          <a:stretch>
            <a:fillRect/>
          </a:stretch>
        </p:blipFill>
        <p:spPr>
          <a:xfrm>
            <a:off x="1572237" y="3001855"/>
            <a:ext cx="3760254" cy="3379469"/>
          </a:xfrm>
          <a:prstGeom prst="rect">
            <a:avLst/>
          </a:prstGeom>
        </p:spPr>
      </p:pic>
      <p:pic>
        <p:nvPicPr>
          <p:cNvPr id="7" name="Immagine 6">
            <a:extLst>
              <a:ext uri="{FF2B5EF4-FFF2-40B4-BE49-F238E27FC236}">
                <a16:creationId xmlns:a16="http://schemas.microsoft.com/office/drawing/2014/main" id="{5C03869F-AD4E-CF0F-6AD2-1818F937C995}"/>
              </a:ext>
            </a:extLst>
          </p:cNvPr>
          <p:cNvPicPr>
            <a:picLocks noChangeAspect="1"/>
          </p:cNvPicPr>
          <p:nvPr/>
        </p:nvPicPr>
        <p:blipFill>
          <a:blip r:embed="rId3"/>
          <a:stretch>
            <a:fillRect/>
          </a:stretch>
        </p:blipFill>
        <p:spPr>
          <a:xfrm>
            <a:off x="6486975" y="3428369"/>
            <a:ext cx="4497613" cy="2410485"/>
          </a:xfrm>
          <a:prstGeom prst="rect">
            <a:avLst/>
          </a:prstGeom>
        </p:spPr>
      </p:pic>
    </p:spTree>
    <p:extLst>
      <p:ext uri="{BB962C8B-B14F-4D97-AF65-F5344CB8AC3E}">
        <p14:creationId xmlns:p14="http://schemas.microsoft.com/office/powerpoint/2010/main" val="2192999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FB056-E64B-9F9B-3285-DB78678519A5}"/>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232D0002-69F3-479B-CE18-C94ED55B15A9}"/>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8767B6D7-1196-5485-C3A5-2A4F622F52FC}"/>
              </a:ext>
            </a:extLst>
          </p:cNvPr>
          <p:cNvSpPr txBox="1"/>
          <p:nvPr/>
        </p:nvSpPr>
        <p:spPr>
          <a:xfrm>
            <a:off x="407404" y="1443841"/>
            <a:ext cx="11126711" cy="1354217"/>
          </a:xfrm>
          <a:prstGeom prst="rect">
            <a:avLst/>
          </a:prstGeom>
          <a:noFill/>
        </p:spPr>
        <p:txBody>
          <a:bodyPr wrap="square">
            <a:spAutoFit/>
          </a:bodyPr>
          <a:lstStyle/>
          <a:p>
            <a:pPr algn="l"/>
            <a:r>
              <a:rPr lang="en-US" sz="2600" b="1" dirty="0"/>
              <a:t>How does noise affect analog signal transmission?</a:t>
            </a:r>
          </a:p>
          <a:p>
            <a:pPr algn="just"/>
            <a:r>
              <a:rPr lang="en-US" b="0" i="0" dirty="0">
                <a:solidFill>
                  <a:srgbClr val="000000"/>
                </a:solidFill>
                <a:effectLst/>
                <a:latin typeface="Lato" panose="020F0502020204030203" pitchFamily="34" charset="0"/>
              </a:rPr>
              <a:t>Noise, such as electromagnetic interference or random fluctuations, can distort analog signals during transmission, leading to errors or inaccuracies in the received data. This interference is a significant challenge in analog communication systems.</a:t>
            </a:r>
            <a:endParaRPr lang="en-US" dirty="0"/>
          </a:p>
        </p:txBody>
      </p:sp>
      <p:pic>
        <p:nvPicPr>
          <p:cNvPr id="2" name="Immagine 1">
            <a:extLst>
              <a:ext uri="{FF2B5EF4-FFF2-40B4-BE49-F238E27FC236}">
                <a16:creationId xmlns:a16="http://schemas.microsoft.com/office/drawing/2014/main" id="{1CD55A3D-F308-464F-3436-D76AB71515CD}"/>
              </a:ext>
            </a:extLst>
          </p:cNvPr>
          <p:cNvPicPr>
            <a:picLocks noChangeAspect="1"/>
          </p:cNvPicPr>
          <p:nvPr/>
        </p:nvPicPr>
        <p:blipFill>
          <a:blip r:embed="rId2"/>
          <a:stretch>
            <a:fillRect/>
          </a:stretch>
        </p:blipFill>
        <p:spPr>
          <a:xfrm>
            <a:off x="2274813" y="3173576"/>
            <a:ext cx="7302504" cy="2595585"/>
          </a:xfrm>
          <a:prstGeom prst="rect">
            <a:avLst/>
          </a:prstGeom>
        </p:spPr>
      </p:pic>
    </p:spTree>
    <p:extLst>
      <p:ext uri="{BB962C8B-B14F-4D97-AF65-F5344CB8AC3E}">
        <p14:creationId xmlns:p14="http://schemas.microsoft.com/office/powerpoint/2010/main" val="4074372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029B7-F90C-0C69-4907-BF52F24C9250}"/>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078F8DA0-DC2C-A158-EBE0-45EF683B67F9}"/>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B961D6C2-5B38-A010-95ED-9825C5F9FCA4}"/>
              </a:ext>
            </a:extLst>
          </p:cNvPr>
          <p:cNvSpPr txBox="1"/>
          <p:nvPr/>
        </p:nvSpPr>
        <p:spPr>
          <a:xfrm>
            <a:off x="407404" y="1443841"/>
            <a:ext cx="10728357" cy="2431435"/>
          </a:xfrm>
          <a:prstGeom prst="rect">
            <a:avLst/>
          </a:prstGeom>
          <a:noFill/>
        </p:spPr>
        <p:txBody>
          <a:bodyPr wrap="square">
            <a:spAutoFit/>
          </a:bodyPr>
          <a:lstStyle/>
          <a:p>
            <a:r>
              <a:rPr lang="en-US" sz="2600" b="1" dirty="0"/>
              <a:t>What role does filtering play in analog signal processing?</a:t>
            </a:r>
          </a:p>
          <a:p>
            <a:pPr algn="just"/>
            <a:r>
              <a:rPr lang="en-US" b="0" i="0" dirty="0">
                <a:solidFill>
                  <a:srgbClr val="000000"/>
                </a:solidFill>
                <a:effectLst/>
                <a:latin typeface="Lato" panose="020F0502020204030203" pitchFamily="34" charset="0"/>
              </a:rPr>
              <a:t>Filtering in analog signal processing is critical for selectively allowing certain frequencies to pass through while blocking others. This process is essential for eliminating unwanted noise, enhancing signal quality, and isolating specific signal components for further analysis or processing. Filters are used in a wide range of applications, including audio engineering to refine sound quality, telecommunications to separate signal channels, and in electronic devices to smooth power supply currents. Effective filtering ensures clearer communication, improved system performance, and higher quality signal transmission and reception.</a:t>
            </a:r>
            <a:endParaRPr lang="en-US" dirty="0"/>
          </a:p>
        </p:txBody>
      </p:sp>
      <p:pic>
        <p:nvPicPr>
          <p:cNvPr id="3" name="Immagine 2">
            <a:extLst>
              <a:ext uri="{FF2B5EF4-FFF2-40B4-BE49-F238E27FC236}">
                <a16:creationId xmlns:a16="http://schemas.microsoft.com/office/drawing/2014/main" id="{96B6818B-09BD-B1A2-2E1E-683EA8DF43D9}"/>
              </a:ext>
            </a:extLst>
          </p:cNvPr>
          <p:cNvPicPr>
            <a:picLocks noChangeAspect="1"/>
          </p:cNvPicPr>
          <p:nvPr/>
        </p:nvPicPr>
        <p:blipFill>
          <a:blip r:embed="rId2"/>
          <a:stretch>
            <a:fillRect/>
          </a:stretch>
        </p:blipFill>
        <p:spPr>
          <a:xfrm>
            <a:off x="2713888" y="4166831"/>
            <a:ext cx="6764224" cy="2343511"/>
          </a:xfrm>
          <a:prstGeom prst="rect">
            <a:avLst/>
          </a:prstGeom>
        </p:spPr>
      </p:pic>
    </p:spTree>
    <p:extLst>
      <p:ext uri="{BB962C8B-B14F-4D97-AF65-F5344CB8AC3E}">
        <p14:creationId xmlns:p14="http://schemas.microsoft.com/office/powerpoint/2010/main" val="128507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484BC-D580-C7B1-AA52-DED605F12F2D}"/>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4E0B2EFD-9647-30BC-10D8-812E6C0F5E83}"/>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8B5FE170-F524-11BD-42E1-1F9B48AD5F67}"/>
              </a:ext>
            </a:extLst>
          </p:cNvPr>
          <p:cNvSpPr txBox="1"/>
          <p:nvPr/>
        </p:nvSpPr>
        <p:spPr>
          <a:xfrm>
            <a:off x="407404" y="1443841"/>
            <a:ext cx="10728357" cy="1323439"/>
          </a:xfrm>
          <a:prstGeom prst="rect">
            <a:avLst/>
          </a:prstGeom>
          <a:noFill/>
        </p:spPr>
        <p:txBody>
          <a:bodyPr wrap="square">
            <a:spAutoFit/>
          </a:bodyPr>
          <a:lstStyle/>
          <a:p>
            <a:r>
              <a:rPr lang="en-US" sz="2600" b="1" dirty="0"/>
              <a:t>What is the concept of bandwidth in analog signals?</a:t>
            </a:r>
          </a:p>
          <a:p>
            <a:pPr algn="just"/>
            <a:r>
              <a:rPr lang="en-US" b="0" i="0" dirty="0">
                <a:solidFill>
                  <a:srgbClr val="000000"/>
                </a:solidFill>
                <a:effectLst/>
                <a:latin typeface="Lato" panose="020F0502020204030203" pitchFamily="34" charset="0"/>
              </a:rPr>
              <a:t>Bandwidth refers to the range of frequencies within an analog signal that can be effectively transmitted or processed. It's a crucial parameter in communication systems, as it determines the amount of data that can be transmitted within a given time frame.</a:t>
            </a:r>
            <a:endParaRPr lang="en-US" dirty="0"/>
          </a:p>
        </p:txBody>
      </p:sp>
      <p:pic>
        <p:nvPicPr>
          <p:cNvPr id="3" name="Immagine 2">
            <a:extLst>
              <a:ext uri="{FF2B5EF4-FFF2-40B4-BE49-F238E27FC236}">
                <a16:creationId xmlns:a16="http://schemas.microsoft.com/office/drawing/2014/main" id="{2DBEAFC4-5DD7-7363-F399-6DF8A910985F}"/>
              </a:ext>
            </a:extLst>
          </p:cNvPr>
          <p:cNvPicPr>
            <a:picLocks noChangeAspect="1"/>
          </p:cNvPicPr>
          <p:nvPr/>
        </p:nvPicPr>
        <p:blipFill>
          <a:blip r:embed="rId2"/>
          <a:srcRect t="9490"/>
          <a:stretch/>
        </p:blipFill>
        <p:spPr>
          <a:xfrm>
            <a:off x="3439034" y="3086374"/>
            <a:ext cx="4985933" cy="3097328"/>
          </a:xfrm>
          <a:prstGeom prst="rect">
            <a:avLst/>
          </a:prstGeom>
        </p:spPr>
      </p:pic>
    </p:spTree>
    <p:extLst>
      <p:ext uri="{BB962C8B-B14F-4D97-AF65-F5344CB8AC3E}">
        <p14:creationId xmlns:p14="http://schemas.microsoft.com/office/powerpoint/2010/main" val="287292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8E0DF-F83D-6C23-8887-22C2B370B64F}"/>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AF120A91-897F-2962-78BE-25CD06BB8FB3}"/>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649152E4-A07A-0D3F-3B8F-B49712906BC5}"/>
              </a:ext>
            </a:extLst>
          </p:cNvPr>
          <p:cNvSpPr txBox="1"/>
          <p:nvPr/>
        </p:nvSpPr>
        <p:spPr>
          <a:xfrm>
            <a:off x="407404" y="1443841"/>
            <a:ext cx="10728357" cy="1877437"/>
          </a:xfrm>
          <a:prstGeom prst="rect">
            <a:avLst/>
          </a:prstGeom>
          <a:noFill/>
        </p:spPr>
        <p:txBody>
          <a:bodyPr wrap="square">
            <a:spAutoFit/>
          </a:bodyPr>
          <a:lstStyle/>
          <a:p>
            <a:r>
              <a:rPr lang="en-US" sz="2600" b="1" dirty="0"/>
              <a:t>What role do repeaters play in analog signal transmission?</a:t>
            </a:r>
          </a:p>
          <a:p>
            <a:pPr algn="just"/>
            <a:r>
              <a:rPr lang="en-US" b="0" i="0" dirty="0">
                <a:solidFill>
                  <a:srgbClr val="000000"/>
                </a:solidFill>
                <a:effectLst/>
                <a:latin typeface="Lato" panose="020F0502020204030203" pitchFamily="34" charset="0"/>
              </a:rPr>
              <a:t>Repeaters play a vital role in analog signal transmission by amplifying weak signals over long distances. As an analog signal travels, it gradually loses strength due to attenuation and interference. Repeaters intercept these weakened signals, amplify them back to their original power level, and retransmit them. This process ensures the signal can cover longer distances without degradation, maintaining communication quality and reliability in networks and telecommunications systems.</a:t>
            </a:r>
            <a:endParaRPr lang="en-US" dirty="0"/>
          </a:p>
        </p:txBody>
      </p:sp>
      <p:pic>
        <p:nvPicPr>
          <p:cNvPr id="2050" name="Picture 2" descr="Repeaters in Computer Network - GeeksforGeeks">
            <a:extLst>
              <a:ext uri="{FF2B5EF4-FFF2-40B4-BE49-F238E27FC236}">
                <a16:creationId xmlns:a16="http://schemas.microsoft.com/office/drawing/2014/main" id="{D236D283-F1F3-837F-5CBF-CBF2D6FAB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188" y="4003704"/>
            <a:ext cx="4563819" cy="168205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95ED5D8D-9075-13AD-CCBE-34DE165FA66C}"/>
              </a:ext>
            </a:extLst>
          </p:cNvPr>
          <p:cNvPicPr>
            <a:picLocks noChangeAspect="1"/>
          </p:cNvPicPr>
          <p:nvPr/>
        </p:nvPicPr>
        <p:blipFill>
          <a:blip r:embed="rId3"/>
          <a:stretch>
            <a:fillRect/>
          </a:stretch>
        </p:blipFill>
        <p:spPr>
          <a:xfrm>
            <a:off x="1547530" y="3429000"/>
            <a:ext cx="4291955" cy="3077251"/>
          </a:xfrm>
          <a:prstGeom prst="rect">
            <a:avLst/>
          </a:prstGeom>
        </p:spPr>
      </p:pic>
    </p:spTree>
    <p:extLst>
      <p:ext uri="{BB962C8B-B14F-4D97-AF65-F5344CB8AC3E}">
        <p14:creationId xmlns:p14="http://schemas.microsoft.com/office/powerpoint/2010/main" val="199246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E177A-9C1B-6EB7-FF7B-990BCB1D8737}"/>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765FB676-1E15-28E4-765B-0BCB973DB46E}"/>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C122B675-01C3-3C27-F765-676A74CE6C9F}"/>
              </a:ext>
            </a:extLst>
          </p:cNvPr>
          <p:cNvSpPr txBox="1"/>
          <p:nvPr/>
        </p:nvSpPr>
        <p:spPr>
          <a:xfrm>
            <a:off x="407404" y="1443841"/>
            <a:ext cx="10728357" cy="1877437"/>
          </a:xfrm>
          <a:prstGeom prst="rect">
            <a:avLst/>
          </a:prstGeom>
          <a:noFill/>
        </p:spPr>
        <p:txBody>
          <a:bodyPr wrap="square">
            <a:spAutoFit/>
          </a:bodyPr>
          <a:lstStyle/>
          <a:p>
            <a:r>
              <a:rPr lang="en-US" sz="2600" b="1" dirty="0"/>
              <a:t>Can analog signals be stored digitally?</a:t>
            </a:r>
          </a:p>
          <a:p>
            <a:pPr algn="just"/>
            <a:r>
              <a:rPr lang="en-US" dirty="0">
                <a:solidFill>
                  <a:srgbClr val="000000"/>
                </a:solidFill>
                <a:latin typeface="Lato" panose="020F0502020204030203" pitchFamily="34" charset="0"/>
              </a:rPr>
              <a:t>A</a:t>
            </a:r>
            <a:r>
              <a:rPr lang="en-US" b="0" i="0" dirty="0">
                <a:solidFill>
                  <a:srgbClr val="000000"/>
                </a:solidFill>
                <a:effectLst/>
                <a:latin typeface="Lato" panose="020F0502020204030203" pitchFamily="34" charset="0"/>
              </a:rPr>
              <a:t>nalog signals can be stored digitally through a process called Analog-to-Digital Conversion (ADC). In this process, the continuous analog signal is sampled at regular intervals and converted into a series of digital values representing the signal's amplitude at each point in time. This digital representation can then be stored, processed, and transmitted by digital systems, allowing for efficient and flexible handling of analog data.</a:t>
            </a:r>
            <a:endParaRPr lang="en-US" dirty="0"/>
          </a:p>
        </p:txBody>
      </p:sp>
      <p:pic>
        <p:nvPicPr>
          <p:cNvPr id="2" name="Immagine 1">
            <a:extLst>
              <a:ext uri="{FF2B5EF4-FFF2-40B4-BE49-F238E27FC236}">
                <a16:creationId xmlns:a16="http://schemas.microsoft.com/office/drawing/2014/main" id="{F2C94664-5B8E-A6EA-B341-B0219A2D48D3}"/>
              </a:ext>
            </a:extLst>
          </p:cNvPr>
          <p:cNvPicPr>
            <a:picLocks noChangeAspect="1"/>
          </p:cNvPicPr>
          <p:nvPr/>
        </p:nvPicPr>
        <p:blipFill>
          <a:blip r:embed="rId2"/>
          <a:stretch>
            <a:fillRect/>
          </a:stretch>
        </p:blipFill>
        <p:spPr>
          <a:xfrm>
            <a:off x="3235105" y="3246182"/>
            <a:ext cx="5721790" cy="3370370"/>
          </a:xfrm>
          <a:prstGeom prst="rect">
            <a:avLst/>
          </a:prstGeom>
        </p:spPr>
      </p:pic>
    </p:spTree>
    <p:extLst>
      <p:ext uri="{BB962C8B-B14F-4D97-AF65-F5344CB8AC3E}">
        <p14:creationId xmlns:p14="http://schemas.microsoft.com/office/powerpoint/2010/main" val="3322697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0CD09-5A4A-52AD-D5B1-6F4BD2CFCAD7}"/>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7EB69458-6650-1446-744A-799D4B3E8B43}"/>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5F2B6AE9-E6E8-60A3-B741-A209AC6FC52E}"/>
              </a:ext>
            </a:extLst>
          </p:cNvPr>
          <p:cNvSpPr txBox="1"/>
          <p:nvPr/>
        </p:nvSpPr>
        <p:spPr>
          <a:xfrm>
            <a:off x="407404" y="1443841"/>
            <a:ext cx="10728357" cy="1323439"/>
          </a:xfrm>
          <a:prstGeom prst="rect">
            <a:avLst/>
          </a:prstGeom>
          <a:noFill/>
        </p:spPr>
        <p:txBody>
          <a:bodyPr wrap="square">
            <a:spAutoFit/>
          </a:bodyPr>
          <a:lstStyle/>
          <a:p>
            <a:r>
              <a:rPr lang="en-US" sz="2600" b="1" dirty="0"/>
              <a:t>How does the sampling rate affect ADC?</a:t>
            </a:r>
          </a:p>
          <a:p>
            <a:pPr algn="just"/>
            <a:r>
              <a:rPr lang="en-US" b="0" i="0" dirty="0">
                <a:solidFill>
                  <a:srgbClr val="000000"/>
                </a:solidFill>
                <a:effectLst/>
                <a:latin typeface="Lato" panose="020F0502020204030203" pitchFamily="34" charset="0"/>
              </a:rPr>
              <a:t>The sampling rate determines how frequently an analog signal is measured and converted into digital form. A higher sampling rate captures more detail from the analog signal but requires more storage and processing resources.</a:t>
            </a:r>
            <a:endParaRPr lang="en-US" dirty="0"/>
          </a:p>
        </p:txBody>
      </p:sp>
      <p:pic>
        <p:nvPicPr>
          <p:cNvPr id="2" name="Immagine 1">
            <a:extLst>
              <a:ext uri="{FF2B5EF4-FFF2-40B4-BE49-F238E27FC236}">
                <a16:creationId xmlns:a16="http://schemas.microsoft.com/office/drawing/2014/main" id="{7AFA8C1A-A7D0-2165-4990-4E354D537548}"/>
              </a:ext>
            </a:extLst>
          </p:cNvPr>
          <p:cNvPicPr>
            <a:picLocks noChangeAspect="1"/>
          </p:cNvPicPr>
          <p:nvPr/>
        </p:nvPicPr>
        <p:blipFill>
          <a:blip r:embed="rId2"/>
          <a:stretch>
            <a:fillRect/>
          </a:stretch>
        </p:blipFill>
        <p:spPr>
          <a:xfrm>
            <a:off x="666043" y="3071150"/>
            <a:ext cx="4811916" cy="3121709"/>
          </a:xfrm>
          <a:prstGeom prst="rect">
            <a:avLst/>
          </a:prstGeom>
        </p:spPr>
      </p:pic>
      <p:pic>
        <p:nvPicPr>
          <p:cNvPr id="4" name="Immagine 3">
            <a:extLst>
              <a:ext uri="{FF2B5EF4-FFF2-40B4-BE49-F238E27FC236}">
                <a16:creationId xmlns:a16="http://schemas.microsoft.com/office/drawing/2014/main" id="{D2B74754-90B8-31FB-B47E-EC44B6007FD0}"/>
              </a:ext>
            </a:extLst>
          </p:cNvPr>
          <p:cNvPicPr>
            <a:picLocks noChangeAspect="1"/>
          </p:cNvPicPr>
          <p:nvPr/>
        </p:nvPicPr>
        <p:blipFill>
          <a:blip r:embed="rId3"/>
          <a:srcRect l="17619" t="28646" r="19626" b="8247"/>
          <a:stretch/>
        </p:blipFill>
        <p:spPr>
          <a:xfrm>
            <a:off x="6520354" y="3203293"/>
            <a:ext cx="5005603" cy="2516863"/>
          </a:xfrm>
          <a:prstGeom prst="rect">
            <a:avLst/>
          </a:prstGeom>
        </p:spPr>
      </p:pic>
    </p:spTree>
    <p:extLst>
      <p:ext uri="{BB962C8B-B14F-4D97-AF65-F5344CB8AC3E}">
        <p14:creationId xmlns:p14="http://schemas.microsoft.com/office/powerpoint/2010/main" val="89272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4D430-551D-B85B-6686-A8BD5198E005}"/>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FA496104-4888-4C9C-89E8-B2919DAC5021}"/>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44BEED60-E37E-8C67-275F-D4DC949FEC1F}"/>
              </a:ext>
            </a:extLst>
          </p:cNvPr>
          <p:cNvSpPr txBox="1"/>
          <p:nvPr/>
        </p:nvSpPr>
        <p:spPr>
          <a:xfrm>
            <a:off x="407404" y="1443841"/>
            <a:ext cx="10728357" cy="1323439"/>
          </a:xfrm>
          <a:prstGeom prst="rect">
            <a:avLst/>
          </a:prstGeom>
          <a:noFill/>
        </p:spPr>
        <p:txBody>
          <a:bodyPr wrap="square">
            <a:spAutoFit/>
          </a:bodyPr>
          <a:lstStyle/>
          <a:p>
            <a:r>
              <a:rPr lang="en-US" sz="2600" b="1" dirty="0"/>
              <a:t>How does the sampling rate affect ADC?</a:t>
            </a:r>
          </a:p>
          <a:p>
            <a:pPr algn="just"/>
            <a:r>
              <a:rPr lang="en-US" b="0" i="0" dirty="0">
                <a:solidFill>
                  <a:srgbClr val="000000"/>
                </a:solidFill>
                <a:effectLst/>
                <a:latin typeface="Lato" panose="020F0502020204030203" pitchFamily="34" charset="0"/>
              </a:rPr>
              <a:t>The sampling rate determines how frequently an analog signal is measured and converted into digital form. A higher sampling rate captures more detail from the analog signal but requires more storage and processing resources.</a:t>
            </a:r>
            <a:endParaRPr lang="en-US" dirty="0"/>
          </a:p>
        </p:txBody>
      </p:sp>
      <p:pic>
        <p:nvPicPr>
          <p:cNvPr id="7" name="Immagine 6">
            <a:extLst>
              <a:ext uri="{FF2B5EF4-FFF2-40B4-BE49-F238E27FC236}">
                <a16:creationId xmlns:a16="http://schemas.microsoft.com/office/drawing/2014/main" id="{58DB3503-F2CA-AD47-D013-C7BF1CB027DE}"/>
              </a:ext>
            </a:extLst>
          </p:cNvPr>
          <p:cNvPicPr>
            <a:picLocks noChangeAspect="1"/>
          </p:cNvPicPr>
          <p:nvPr/>
        </p:nvPicPr>
        <p:blipFill>
          <a:blip r:embed="rId2"/>
          <a:stretch>
            <a:fillRect/>
          </a:stretch>
        </p:blipFill>
        <p:spPr>
          <a:xfrm>
            <a:off x="3026618" y="2951429"/>
            <a:ext cx="6138763" cy="3320970"/>
          </a:xfrm>
          <a:prstGeom prst="rect">
            <a:avLst/>
          </a:prstGeom>
        </p:spPr>
      </p:pic>
    </p:spTree>
    <p:extLst>
      <p:ext uri="{BB962C8B-B14F-4D97-AF65-F5344CB8AC3E}">
        <p14:creationId xmlns:p14="http://schemas.microsoft.com/office/powerpoint/2010/main" val="702191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AD8E-F035-C25B-27F4-2C00670288A0}"/>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E968C0AB-6EDE-3AC7-2833-D6211D953D52}"/>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B9F7757F-16B1-8021-2986-C7D561069A55}"/>
              </a:ext>
            </a:extLst>
          </p:cNvPr>
          <p:cNvSpPr txBox="1"/>
          <p:nvPr/>
        </p:nvSpPr>
        <p:spPr>
          <a:xfrm>
            <a:off x="407404" y="1443841"/>
            <a:ext cx="10728357" cy="1877437"/>
          </a:xfrm>
          <a:prstGeom prst="rect">
            <a:avLst/>
          </a:prstGeom>
          <a:noFill/>
        </p:spPr>
        <p:txBody>
          <a:bodyPr wrap="square">
            <a:spAutoFit/>
          </a:bodyPr>
          <a:lstStyle/>
          <a:p>
            <a:r>
              <a:rPr lang="en-US" sz="2600" b="1" dirty="0"/>
              <a:t>Does analog signal processing require specialized hardware?</a:t>
            </a:r>
          </a:p>
          <a:p>
            <a:pPr algn="just"/>
            <a:r>
              <a:rPr lang="en-US" b="0" i="0" dirty="0">
                <a:solidFill>
                  <a:srgbClr val="000000"/>
                </a:solidFill>
                <a:effectLst/>
                <a:latin typeface="Lato" panose="020F0502020204030203" pitchFamily="34" charset="0"/>
              </a:rPr>
              <a:t>Analog signal processing often requires specialized hardware, such as operational amplifiers, resistors, capacitors, and inductors, to manipulate the analog signals directly. This hardware is used to implement various functions like amplification, filtering, and modulation. The design and assembly of these components are tailored to the specific requirements of the analog signal processing task, ensuring precise control over the signal's characteristics and behavior.</a:t>
            </a:r>
            <a:endParaRPr lang="en-US" dirty="0"/>
          </a:p>
        </p:txBody>
      </p:sp>
      <p:pic>
        <p:nvPicPr>
          <p:cNvPr id="2" name="Immagine 1">
            <a:extLst>
              <a:ext uri="{FF2B5EF4-FFF2-40B4-BE49-F238E27FC236}">
                <a16:creationId xmlns:a16="http://schemas.microsoft.com/office/drawing/2014/main" id="{578FD317-363B-8DEA-DE88-D63FE501B7F1}"/>
              </a:ext>
            </a:extLst>
          </p:cNvPr>
          <p:cNvPicPr>
            <a:picLocks noChangeAspect="1"/>
          </p:cNvPicPr>
          <p:nvPr/>
        </p:nvPicPr>
        <p:blipFill>
          <a:blip r:embed="rId2"/>
          <a:stretch>
            <a:fillRect/>
          </a:stretch>
        </p:blipFill>
        <p:spPr>
          <a:xfrm>
            <a:off x="3237638" y="3640372"/>
            <a:ext cx="5375703" cy="3020462"/>
          </a:xfrm>
          <a:prstGeom prst="rect">
            <a:avLst/>
          </a:prstGeom>
        </p:spPr>
      </p:pic>
    </p:spTree>
    <p:extLst>
      <p:ext uri="{BB962C8B-B14F-4D97-AF65-F5344CB8AC3E}">
        <p14:creationId xmlns:p14="http://schemas.microsoft.com/office/powerpoint/2010/main" val="2667746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321D6240-4705-285F-55EA-E0F56E5EC32E}"/>
              </a:ext>
            </a:extLst>
          </p:cNvPr>
          <p:cNvSpPr>
            <a:spLocks noGrp="1"/>
          </p:cNvSpPr>
          <p:nvPr>
            <p:ph type="body" sz="quarter" idx="11"/>
          </p:nvPr>
        </p:nvSpPr>
        <p:spPr/>
        <p:txBody>
          <a:bodyPr/>
          <a:lstStyle/>
          <a:p>
            <a:r>
              <a:rPr lang="it-IT" sz="3600" dirty="0" err="1"/>
              <a:t>Outline</a:t>
            </a:r>
            <a:endParaRPr lang="it-IT" sz="3600" dirty="0"/>
          </a:p>
        </p:txBody>
      </p:sp>
      <p:sp>
        <p:nvSpPr>
          <p:cNvPr id="3" name="CasellaDiTesto 2">
            <a:extLst>
              <a:ext uri="{FF2B5EF4-FFF2-40B4-BE49-F238E27FC236}">
                <a16:creationId xmlns:a16="http://schemas.microsoft.com/office/drawing/2014/main" id="{4AAE4BE5-482F-58AE-6B32-B6581E1D4497}"/>
              </a:ext>
            </a:extLst>
          </p:cNvPr>
          <p:cNvSpPr txBox="1"/>
          <p:nvPr/>
        </p:nvSpPr>
        <p:spPr>
          <a:xfrm>
            <a:off x="431799" y="1124747"/>
            <a:ext cx="6097508" cy="2677656"/>
          </a:xfrm>
          <a:prstGeom prst="rect">
            <a:avLst/>
          </a:prstGeom>
          <a:noFill/>
        </p:spPr>
        <p:txBody>
          <a:bodyPr wrap="square">
            <a:spAutoFit/>
          </a:bodyPr>
          <a:lstStyle/>
          <a:p>
            <a:pPr marL="285750" indent="-285750">
              <a:buFont typeface="Arial" panose="020B0604020202020204" pitchFamily="34" charset="0"/>
              <a:buChar char="•"/>
            </a:pPr>
            <a:r>
              <a:rPr lang="it-IT" sz="2400" dirty="0"/>
              <a:t>Electronic </a:t>
            </a:r>
            <a:r>
              <a:rPr lang="it-IT" sz="2400" dirty="0" err="1"/>
              <a:t>Signals</a:t>
            </a:r>
            <a:endParaRPr lang="it-IT" sz="2400" dirty="0"/>
          </a:p>
          <a:p>
            <a:pPr marL="285750" indent="-285750">
              <a:buFont typeface="Arial" panose="020B0604020202020204" pitchFamily="34" charset="0"/>
              <a:buChar char="•"/>
            </a:pPr>
            <a:endParaRPr lang="it-IT" sz="2400" dirty="0"/>
          </a:p>
          <a:p>
            <a:pPr marL="285750" indent="-285750">
              <a:buFont typeface="Arial" panose="020B0604020202020204" pitchFamily="34" charset="0"/>
              <a:buChar char="•"/>
            </a:pPr>
            <a:r>
              <a:rPr lang="it-IT" sz="2400" dirty="0" err="1"/>
              <a:t>Sensors</a:t>
            </a:r>
            <a:r>
              <a:rPr lang="it-IT" sz="2400" dirty="0"/>
              <a:t> </a:t>
            </a:r>
          </a:p>
          <a:p>
            <a:pPr marL="285750" indent="-285750">
              <a:buFont typeface="Arial" panose="020B0604020202020204" pitchFamily="34" charset="0"/>
              <a:buChar char="•"/>
            </a:pPr>
            <a:endParaRPr lang="it-IT" sz="2400" dirty="0"/>
          </a:p>
          <a:p>
            <a:pPr marL="285750" indent="-285750">
              <a:buFont typeface="Arial" panose="020B0604020202020204" pitchFamily="34" charset="0"/>
              <a:buChar char="•"/>
            </a:pPr>
            <a:r>
              <a:rPr lang="it-IT" sz="2400" dirty="0" err="1"/>
              <a:t>Actuators</a:t>
            </a:r>
            <a:endParaRPr lang="it-IT" sz="2400" dirty="0"/>
          </a:p>
          <a:p>
            <a:pPr marL="285750" indent="-285750">
              <a:buFont typeface="Arial" panose="020B0604020202020204" pitchFamily="34" charset="0"/>
              <a:buChar char="•"/>
            </a:pPr>
            <a:endParaRPr lang="it-IT" sz="2400" dirty="0"/>
          </a:p>
          <a:p>
            <a:pPr marL="285750" indent="-285750">
              <a:buFont typeface="Arial" panose="020B0604020202020204" pitchFamily="34" charset="0"/>
              <a:buChar char="•"/>
            </a:pPr>
            <a:r>
              <a:rPr lang="it-IT" sz="2400" dirty="0"/>
              <a:t>Serial </a:t>
            </a:r>
            <a:r>
              <a:rPr lang="it-IT" sz="2400" dirty="0" err="1"/>
              <a:t>Communication</a:t>
            </a:r>
            <a:r>
              <a:rPr lang="it-IT" sz="2400" dirty="0"/>
              <a:t> </a:t>
            </a:r>
            <a:r>
              <a:rPr lang="it-IT" sz="2400" dirty="0" err="1"/>
              <a:t>protocols</a:t>
            </a:r>
            <a:endParaRPr lang="it-IT" sz="2400" dirty="0"/>
          </a:p>
        </p:txBody>
      </p:sp>
    </p:spTree>
    <p:extLst>
      <p:ext uri="{BB962C8B-B14F-4D97-AF65-F5344CB8AC3E}">
        <p14:creationId xmlns:p14="http://schemas.microsoft.com/office/powerpoint/2010/main" val="1623772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3D8B8-1C0A-9170-AD89-40AFC85E0A5C}"/>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D044AB73-D252-4FE5-61FD-EDBED90DE2CF}"/>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727B7DDB-34A6-FC55-7BA6-16A3B8036FC1}"/>
              </a:ext>
            </a:extLst>
          </p:cNvPr>
          <p:cNvSpPr txBox="1"/>
          <p:nvPr/>
        </p:nvSpPr>
        <p:spPr>
          <a:xfrm>
            <a:off x="407404" y="1443841"/>
            <a:ext cx="10728357" cy="1877437"/>
          </a:xfrm>
          <a:prstGeom prst="rect">
            <a:avLst/>
          </a:prstGeom>
          <a:noFill/>
        </p:spPr>
        <p:txBody>
          <a:bodyPr wrap="square">
            <a:spAutoFit/>
          </a:bodyPr>
          <a:lstStyle/>
          <a:p>
            <a:r>
              <a:rPr lang="en-US" sz="2600" b="1" dirty="0"/>
              <a:t>What role does a DAC play in signal processing?</a:t>
            </a:r>
          </a:p>
          <a:p>
            <a:pPr algn="just"/>
            <a:r>
              <a:rPr lang="en-US" b="0" i="0" dirty="0">
                <a:solidFill>
                  <a:srgbClr val="000000"/>
                </a:solidFill>
                <a:effectLst/>
                <a:latin typeface="Lato" panose="020F0502020204030203" pitchFamily="34" charset="0"/>
              </a:rPr>
              <a:t>A Digital-to-Analog Converter (DAC) plays a crucial role in signal processing by converting digital data into analog signals. This conversion is essential for interfacing digital systems with the real world, where most inputs and outputs are analog, such as sound, light, and temperature. DACs are vital in applications like audio playback devices, where they convert digital audio files into analog signals that can drive speakers, and in video systems, enabling digital video data to be displayed on analog monitors or TVs.</a:t>
            </a:r>
            <a:endParaRPr lang="en-US" dirty="0"/>
          </a:p>
        </p:txBody>
      </p:sp>
      <p:pic>
        <p:nvPicPr>
          <p:cNvPr id="2" name="Immagine 1">
            <a:extLst>
              <a:ext uri="{FF2B5EF4-FFF2-40B4-BE49-F238E27FC236}">
                <a16:creationId xmlns:a16="http://schemas.microsoft.com/office/drawing/2014/main" id="{DD8F0EFB-55E8-90E9-D6F0-A99DFA9BFCE1}"/>
              </a:ext>
            </a:extLst>
          </p:cNvPr>
          <p:cNvPicPr>
            <a:picLocks noChangeAspect="1"/>
          </p:cNvPicPr>
          <p:nvPr/>
        </p:nvPicPr>
        <p:blipFill>
          <a:blip r:embed="rId2"/>
          <a:srcRect l="6686" t="59565"/>
          <a:stretch/>
        </p:blipFill>
        <p:spPr>
          <a:xfrm>
            <a:off x="2616452" y="3961747"/>
            <a:ext cx="7817212" cy="1938893"/>
          </a:xfrm>
          <a:prstGeom prst="rect">
            <a:avLst/>
          </a:prstGeom>
        </p:spPr>
      </p:pic>
    </p:spTree>
    <p:extLst>
      <p:ext uri="{BB962C8B-B14F-4D97-AF65-F5344CB8AC3E}">
        <p14:creationId xmlns:p14="http://schemas.microsoft.com/office/powerpoint/2010/main" val="414849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D9A6-6644-40E5-DC2C-A6EB0512C4AB}"/>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9C57BE03-0E12-D2F0-287D-00F1A8F6E307}"/>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FD735B85-3561-C348-3436-14F26A839985}"/>
              </a:ext>
            </a:extLst>
          </p:cNvPr>
          <p:cNvSpPr txBox="1"/>
          <p:nvPr/>
        </p:nvSpPr>
        <p:spPr>
          <a:xfrm>
            <a:off x="407404" y="1443841"/>
            <a:ext cx="10728357" cy="2154436"/>
          </a:xfrm>
          <a:prstGeom prst="rect">
            <a:avLst/>
          </a:prstGeom>
          <a:noFill/>
        </p:spPr>
        <p:txBody>
          <a:bodyPr wrap="square">
            <a:spAutoFit/>
          </a:bodyPr>
          <a:lstStyle/>
          <a:p>
            <a:r>
              <a:rPr lang="en-US" sz="2600" b="1" dirty="0"/>
              <a:t>Analog vs Digital Signals</a:t>
            </a:r>
          </a:p>
          <a:p>
            <a:pPr marL="285750" indent="-285750" algn="l">
              <a:buFont typeface="Wingdings" panose="05000000000000000000" pitchFamily="2" charset="2"/>
              <a:buChar char="Ø"/>
            </a:pPr>
            <a:r>
              <a:rPr lang="en-US" b="0" i="0" dirty="0">
                <a:solidFill>
                  <a:srgbClr val="000000"/>
                </a:solidFill>
                <a:effectLst/>
                <a:latin typeface="ArrowDisplayRegular"/>
              </a:rPr>
              <a:t>Analog signals represent one continuous variable as the result of another continuous time-based variable. They are capable of outputting continuous information with a theoretically infinite number of possible values.</a:t>
            </a:r>
          </a:p>
          <a:p>
            <a:pPr algn="l"/>
            <a:endParaRPr lang="en-US" b="0" i="0" dirty="0">
              <a:solidFill>
                <a:srgbClr val="000000"/>
              </a:solidFill>
              <a:effectLst/>
              <a:latin typeface="ArrowDisplayRegular"/>
            </a:endParaRPr>
          </a:p>
          <a:p>
            <a:pPr marL="285750" indent="-285750" algn="l">
              <a:buFont typeface="Wingdings" panose="05000000000000000000" pitchFamily="2" charset="2"/>
              <a:buChar char="Ø"/>
            </a:pPr>
            <a:r>
              <a:rPr lang="en-US" b="0" i="0" dirty="0">
                <a:solidFill>
                  <a:srgbClr val="000000"/>
                </a:solidFill>
                <a:effectLst/>
                <a:latin typeface="ArrowDisplayRegular"/>
              </a:rPr>
              <a:t>We have seen analog signals in use in nearly every type of signal processing and consumer electronics application imaginable. In most cases, they have been replaced by digital versions, though analog processes are still common in the audio recording domain alongside digital recording equipment.</a:t>
            </a:r>
          </a:p>
        </p:txBody>
      </p:sp>
      <p:pic>
        <p:nvPicPr>
          <p:cNvPr id="2" name="Immagine 1">
            <a:extLst>
              <a:ext uri="{FF2B5EF4-FFF2-40B4-BE49-F238E27FC236}">
                <a16:creationId xmlns:a16="http://schemas.microsoft.com/office/drawing/2014/main" id="{027F5755-9031-20E2-5C26-7DAC78E0F50F}"/>
              </a:ext>
            </a:extLst>
          </p:cNvPr>
          <p:cNvPicPr>
            <a:picLocks noChangeAspect="1"/>
          </p:cNvPicPr>
          <p:nvPr/>
        </p:nvPicPr>
        <p:blipFill>
          <a:blip r:embed="rId2"/>
          <a:stretch>
            <a:fillRect/>
          </a:stretch>
        </p:blipFill>
        <p:spPr>
          <a:xfrm>
            <a:off x="1766517" y="3917371"/>
            <a:ext cx="8242506" cy="2481287"/>
          </a:xfrm>
          <a:prstGeom prst="rect">
            <a:avLst/>
          </a:prstGeom>
        </p:spPr>
      </p:pic>
    </p:spTree>
    <p:extLst>
      <p:ext uri="{BB962C8B-B14F-4D97-AF65-F5344CB8AC3E}">
        <p14:creationId xmlns:p14="http://schemas.microsoft.com/office/powerpoint/2010/main" val="912503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2"/>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138773"/>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ADC &amp; DAC</a:t>
            </a: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5362" name="Picture 2" descr="Analog To Digital Converter Files Identified, Converters Profiled | Analog  Planet">
            <a:extLst>
              <a:ext uri="{FF2B5EF4-FFF2-40B4-BE49-F238E27FC236}">
                <a16:creationId xmlns:a16="http://schemas.microsoft.com/office/drawing/2014/main" id="{1FE37D54-D344-164B-959E-DA14780AA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534" y="1844824"/>
            <a:ext cx="9145016" cy="446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72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ADF2558-7610-36BC-04C3-1861D63387E8}"/>
              </a:ext>
            </a:extLst>
          </p:cNvPr>
          <p:cNvPicPr>
            <a:picLocks noChangeAspect="1"/>
          </p:cNvPicPr>
          <p:nvPr/>
        </p:nvPicPr>
        <p:blipFill>
          <a:blip r:embed="rId2"/>
          <a:stretch>
            <a:fillRect/>
          </a:stretch>
        </p:blipFill>
        <p:spPr>
          <a:xfrm>
            <a:off x="6456042" y="1772816"/>
            <a:ext cx="5395664" cy="4152132"/>
          </a:xfrm>
          <a:prstGeom prst="rect">
            <a:avLst/>
          </a:prstGeom>
        </p:spPr>
      </p:pic>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3"/>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138773"/>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The </a:t>
            </a:r>
            <a:r>
              <a:rPr lang="it-IT" sz="2400" b="1" dirty="0" err="1">
                <a:solidFill>
                  <a:srgbClr val="FF0000"/>
                </a:solidFill>
              </a:rPr>
              <a:t>Nyquist</a:t>
            </a:r>
            <a:r>
              <a:rPr lang="it-IT" sz="2400" b="1" dirty="0">
                <a:solidFill>
                  <a:srgbClr val="FF0000"/>
                </a:solidFill>
              </a:rPr>
              <a:t> </a:t>
            </a:r>
            <a:r>
              <a:rPr lang="it-IT" sz="2400" b="1" dirty="0" err="1">
                <a:solidFill>
                  <a:srgbClr val="FF0000"/>
                </a:solidFill>
              </a:rPr>
              <a:t>Theorem</a:t>
            </a:r>
            <a:endParaRPr lang="it-IT" sz="2400" b="1" dirty="0">
              <a:solidFill>
                <a:srgbClr val="FF0000"/>
              </a:solidFill>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CasellaDiTesto 2">
            <a:extLst>
              <a:ext uri="{FF2B5EF4-FFF2-40B4-BE49-F238E27FC236}">
                <a16:creationId xmlns:a16="http://schemas.microsoft.com/office/drawing/2014/main" id="{9B7261EC-AC54-C624-47C6-449197DA92F4}"/>
              </a:ext>
            </a:extLst>
          </p:cNvPr>
          <p:cNvSpPr txBox="1"/>
          <p:nvPr/>
        </p:nvSpPr>
        <p:spPr>
          <a:xfrm>
            <a:off x="132027" y="2076271"/>
            <a:ext cx="5963974" cy="2862322"/>
          </a:xfrm>
          <a:prstGeom prst="rect">
            <a:avLst/>
          </a:prstGeom>
          <a:noFill/>
        </p:spPr>
        <p:txBody>
          <a:bodyPr wrap="square">
            <a:spAutoFit/>
          </a:bodyPr>
          <a:lstStyle/>
          <a:p>
            <a:r>
              <a:rPr lang="it-IT" b="1" dirty="0" err="1"/>
              <a:t>When</a:t>
            </a:r>
            <a:r>
              <a:rPr lang="it-IT" b="1" dirty="0"/>
              <a:t> </a:t>
            </a:r>
            <a:r>
              <a:rPr lang="it-IT" b="1" dirty="0" err="1"/>
              <a:t>you</a:t>
            </a:r>
            <a:r>
              <a:rPr lang="it-IT" b="1" dirty="0"/>
              <a:t> </a:t>
            </a:r>
            <a:r>
              <a:rPr lang="it-IT" b="1" dirty="0" err="1"/>
              <a:t>want</a:t>
            </a:r>
            <a:r>
              <a:rPr lang="it-IT" b="1" dirty="0"/>
              <a:t> to </a:t>
            </a:r>
            <a:r>
              <a:rPr lang="it-IT" b="1" dirty="0" err="1"/>
              <a:t>describe</a:t>
            </a:r>
            <a:r>
              <a:rPr lang="it-IT" b="1" dirty="0"/>
              <a:t> a </a:t>
            </a:r>
            <a:r>
              <a:rPr lang="it-IT" b="1" dirty="0" err="1"/>
              <a:t>continous</a:t>
            </a:r>
            <a:r>
              <a:rPr lang="it-IT" b="1" dirty="0"/>
              <a:t> </a:t>
            </a:r>
            <a:r>
              <a:rPr lang="it-IT" b="1" dirty="0" err="1"/>
              <a:t>signal</a:t>
            </a:r>
            <a:r>
              <a:rPr lang="it-IT" b="1" dirty="0"/>
              <a:t> (</a:t>
            </a:r>
            <a:r>
              <a:rPr lang="it-IT" b="1" dirty="0" err="1"/>
              <a:t>analog</a:t>
            </a:r>
            <a:r>
              <a:rPr lang="it-IT" b="1" dirty="0"/>
              <a:t>) with a </a:t>
            </a:r>
            <a:r>
              <a:rPr lang="it-IT" b="1" dirty="0" err="1"/>
              <a:t>fixed</a:t>
            </a:r>
            <a:r>
              <a:rPr lang="it-IT" b="1" dirty="0"/>
              <a:t> </a:t>
            </a:r>
            <a:r>
              <a:rPr lang="it-IT" b="1" dirty="0" err="1"/>
              <a:t>amount</a:t>
            </a:r>
            <a:r>
              <a:rPr lang="it-IT" b="1" dirty="0"/>
              <a:t> of samples (</a:t>
            </a:r>
            <a:r>
              <a:rPr lang="it-IT" b="1" dirty="0" err="1"/>
              <a:t>resolution</a:t>
            </a:r>
            <a:r>
              <a:rPr lang="it-IT" b="1" dirty="0"/>
              <a:t>), </a:t>
            </a:r>
            <a:r>
              <a:rPr lang="it-IT" b="1" dirty="0" err="1">
                <a:solidFill>
                  <a:srgbClr val="FF0000"/>
                </a:solidFill>
              </a:rPr>
              <a:t>you</a:t>
            </a:r>
            <a:r>
              <a:rPr lang="it-IT" b="1" dirty="0">
                <a:solidFill>
                  <a:srgbClr val="FF0000"/>
                </a:solidFill>
              </a:rPr>
              <a:t> </a:t>
            </a:r>
            <a:r>
              <a:rPr lang="it-IT" b="1" dirty="0" err="1">
                <a:solidFill>
                  <a:srgbClr val="FF0000"/>
                </a:solidFill>
              </a:rPr>
              <a:t>need</a:t>
            </a:r>
            <a:r>
              <a:rPr lang="it-IT" b="1" dirty="0">
                <a:solidFill>
                  <a:srgbClr val="FF0000"/>
                </a:solidFill>
              </a:rPr>
              <a:t> to </a:t>
            </a:r>
            <a:r>
              <a:rPr lang="it-IT" b="1" dirty="0" err="1">
                <a:solidFill>
                  <a:srgbClr val="FF0000"/>
                </a:solidFill>
              </a:rPr>
              <a:t>select</a:t>
            </a:r>
            <a:r>
              <a:rPr lang="it-IT" b="1" dirty="0">
                <a:solidFill>
                  <a:srgbClr val="FF0000"/>
                </a:solidFill>
              </a:rPr>
              <a:t> a </a:t>
            </a:r>
            <a:r>
              <a:rPr lang="it-IT" b="1" dirty="0" err="1">
                <a:solidFill>
                  <a:srgbClr val="FF0000"/>
                </a:solidFill>
              </a:rPr>
              <a:t>proper</a:t>
            </a:r>
            <a:r>
              <a:rPr lang="it-IT" b="1" dirty="0">
                <a:solidFill>
                  <a:srgbClr val="FF0000"/>
                </a:solidFill>
              </a:rPr>
              <a:t> </a:t>
            </a:r>
            <a:r>
              <a:rPr lang="it-IT" b="1" dirty="0" err="1">
                <a:solidFill>
                  <a:srgbClr val="FF0000"/>
                </a:solidFill>
              </a:rPr>
              <a:t>acquisition</a:t>
            </a:r>
            <a:r>
              <a:rPr lang="it-IT" b="1" dirty="0">
                <a:solidFill>
                  <a:srgbClr val="FF0000"/>
                </a:solidFill>
              </a:rPr>
              <a:t> frequency (Fs) for a good </a:t>
            </a:r>
            <a:r>
              <a:rPr lang="it-IT" b="1" dirty="0" err="1">
                <a:solidFill>
                  <a:srgbClr val="FF0000"/>
                </a:solidFill>
              </a:rPr>
              <a:t>signal</a:t>
            </a:r>
            <a:r>
              <a:rPr lang="it-IT" b="1" dirty="0">
                <a:solidFill>
                  <a:srgbClr val="FF0000"/>
                </a:solidFill>
              </a:rPr>
              <a:t> </a:t>
            </a:r>
            <a:r>
              <a:rPr lang="it-IT" b="1" dirty="0" err="1">
                <a:solidFill>
                  <a:srgbClr val="FF0000"/>
                </a:solidFill>
              </a:rPr>
              <a:t>reconstruction</a:t>
            </a:r>
            <a:r>
              <a:rPr lang="it-IT" b="1" dirty="0">
                <a:solidFill>
                  <a:srgbClr val="FF0000"/>
                </a:solidFill>
              </a:rPr>
              <a:t>.</a:t>
            </a:r>
          </a:p>
          <a:p>
            <a:endParaRPr lang="it-IT" b="1" dirty="0"/>
          </a:p>
          <a:p>
            <a:endParaRPr lang="it-IT" b="1" dirty="0"/>
          </a:p>
          <a:p>
            <a:pPr algn="ctr"/>
            <a:r>
              <a:rPr lang="it-IT" b="1" dirty="0">
                <a:solidFill>
                  <a:srgbClr val="FF0000"/>
                </a:solidFill>
                <a:highlight>
                  <a:srgbClr val="FFFF00"/>
                </a:highlight>
              </a:rPr>
              <a:t>NYQUIST-SHANNON THEOREM : Fs = 2.5 f</a:t>
            </a:r>
          </a:p>
          <a:p>
            <a:endParaRPr lang="it-IT" b="1" dirty="0">
              <a:solidFill>
                <a:srgbClr val="FF0000"/>
              </a:solidFill>
            </a:endParaRPr>
          </a:p>
          <a:p>
            <a:endParaRPr lang="it-IT" b="1" dirty="0">
              <a:solidFill>
                <a:srgbClr val="FF0000"/>
              </a:solidFill>
            </a:endParaRPr>
          </a:p>
          <a:p>
            <a:endParaRPr lang="it-IT" b="1" dirty="0">
              <a:solidFill>
                <a:srgbClr val="FF0000"/>
              </a:solidFill>
            </a:endParaRPr>
          </a:p>
        </p:txBody>
      </p:sp>
    </p:spTree>
    <p:extLst>
      <p:ext uri="{BB962C8B-B14F-4D97-AF65-F5344CB8AC3E}">
        <p14:creationId xmlns:p14="http://schemas.microsoft.com/office/powerpoint/2010/main" val="318793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F8510F6-2A1C-3AD3-A2EA-DCC72C520D69}"/>
              </a:ext>
            </a:extLst>
          </p:cNvPr>
          <p:cNvPicPr>
            <a:picLocks noChangeAspect="1"/>
          </p:cNvPicPr>
          <p:nvPr/>
        </p:nvPicPr>
        <p:blipFill>
          <a:blip r:embed="rId2"/>
          <a:stretch>
            <a:fillRect/>
          </a:stretch>
        </p:blipFill>
        <p:spPr>
          <a:xfrm>
            <a:off x="2231848" y="3714750"/>
            <a:ext cx="9525000" cy="3143250"/>
          </a:xfrm>
          <a:prstGeom prst="rect">
            <a:avLst/>
          </a:prstGeom>
        </p:spPr>
      </p:pic>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3"/>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138773"/>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The </a:t>
            </a:r>
            <a:r>
              <a:rPr lang="it-IT" sz="2400" b="1" dirty="0" err="1">
                <a:solidFill>
                  <a:srgbClr val="FF0000"/>
                </a:solidFill>
              </a:rPr>
              <a:t>Nyquist</a:t>
            </a:r>
            <a:r>
              <a:rPr lang="it-IT" sz="2400" b="1" dirty="0">
                <a:solidFill>
                  <a:srgbClr val="FF0000"/>
                </a:solidFill>
              </a:rPr>
              <a:t> </a:t>
            </a:r>
            <a:r>
              <a:rPr lang="it-IT" sz="2400" b="1" dirty="0" err="1">
                <a:solidFill>
                  <a:srgbClr val="FF0000"/>
                </a:solidFill>
              </a:rPr>
              <a:t>Theorem</a:t>
            </a:r>
            <a:endParaRPr lang="it-IT" sz="2400" b="1" dirty="0">
              <a:solidFill>
                <a:srgbClr val="FF0000"/>
              </a:solidFill>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CasellaDiTesto 2">
            <a:extLst>
              <a:ext uri="{FF2B5EF4-FFF2-40B4-BE49-F238E27FC236}">
                <a16:creationId xmlns:a16="http://schemas.microsoft.com/office/drawing/2014/main" id="{9B7261EC-AC54-C624-47C6-449197DA92F4}"/>
              </a:ext>
            </a:extLst>
          </p:cNvPr>
          <p:cNvSpPr txBox="1"/>
          <p:nvPr/>
        </p:nvSpPr>
        <p:spPr>
          <a:xfrm>
            <a:off x="132026" y="2076271"/>
            <a:ext cx="7179725" cy="2585323"/>
          </a:xfrm>
          <a:prstGeom prst="rect">
            <a:avLst/>
          </a:prstGeom>
          <a:noFill/>
        </p:spPr>
        <p:txBody>
          <a:bodyPr wrap="square">
            <a:spAutoFit/>
          </a:bodyPr>
          <a:lstStyle/>
          <a:p>
            <a:r>
              <a:rPr lang="it-IT" b="1" dirty="0"/>
              <a:t>The </a:t>
            </a:r>
            <a:r>
              <a:rPr lang="it-IT" b="1" dirty="0" err="1"/>
              <a:t>proper</a:t>
            </a:r>
            <a:r>
              <a:rPr lang="it-IT" b="1" dirty="0"/>
              <a:t> way to </a:t>
            </a:r>
            <a:r>
              <a:rPr lang="it-IT" b="1" dirty="0" err="1"/>
              <a:t>find</a:t>
            </a:r>
            <a:r>
              <a:rPr lang="it-IT" b="1" dirty="0"/>
              <a:t> out the </a:t>
            </a:r>
            <a:r>
              <a:rPr lang="it-IT" b="1" dirty="0" err="1"/>
              <a:t>main</a:t>
            </a:r>
            <a:r>
              <a:rPr lang="it-IT" b="1" dirty="0"/>
              <a:t> frequency (carrier) </a:t>
            </a:r>
            <a:r>
              <a:rPr lang="it-IT" b="1" dirty="0" err="1"/>
              <a:t>is</a:t>
            </a:r>
            <a:r>
              <a:rPr lang="it-IT" b="1" dirty="0"/>
              <a:t> to </a:t>
            </a:r>
            <a:r>
              <a:rPr lang="it-IT" b="1" dirty="0" err="1"/>
              <a:t>perform</a:t>
            </a:r>
            <a:r>
              <a:rPr lang="it-IT" b="1" dirty="0"/>
              <a:t> a frequency </a:t>
            </a:r>
            <a:r>
              <a:rPr lang="it-IT" b="1" dirty="0" err="1"/>
              <a:t>analysis</a:t>
            </a:r>
            <a:r>
              <a:rPr lang="it-IT" b="1" dirty="0"/>
              <a:t> of the </a:t>
            </a:r>
            <a:r>
              <a:rPr lang="it-IT" b="1" dirty="0" err="1"/>
              <a:t>physical</a:t>
            </a:r>
            <a:r>
              <a:rPr lang="it-IT" b="1" dirty="0"/>
              <a:t> system and </a:t>
            </a:r>
            <a:r>
              <a:rPr lang="it-IT" b="1" dirty="0" err="1"/>
              <a:t>calculate</a:t>
            </a:r>
            <a:r>
              <a:rPr lang="it-IT" b="1" dirty="0"/>
              <a:t> the FFT (fast Fourier </a:t>
            </a:r>
            <a:r>
              <a:rPr lang="it-IT" b="1" dirty="0" err="1"/>
              <a:t>Transform</a:t>
            </a:r>
            <a:r>
              <a:rPr lang="it-IT" b="1" dirty="0"/>
              <a:t>)</a:t>
            </a:r>
          </a:p>
          <a:p>
            <a:endParaRPr lang="it-IT" b="1" dirty="0"/>
          </a:p>
          <a:p>
            <a:r>
              <a:rPr lang="it-IT" b="1" dirty="0">
                <a:solidFill>
                  <a:srgbClr val="FF0000"/>
                </a:solidFill>
              </a:rPr>
              <a:t>By </a:t>
            </a:r>
            <a:r>
              <a:rPr lang="it-IT" b="1" dirty="0" err="1">
                <a:solidFill>
                  <a:srgbClr val="FF0000"/>
                </a:solidFill>
              </a:rPr>
              <a:t>looking</a:t>
            </a:r>
            <a:r>
              <a:rPr lang="it-IT" b="1" dirty="0">
                <a:solidFill>
                  <a:srgbClr val="FF0000"/>
                </a:solidFill>
              </a:rPr>
              <a:t> at the </a:t>
            </a:r>
            <a:r>
              <a:rPr lang="it-IT" b="1" dirty="0" err="1">
                <a:solidFill>
                  <a:srgbClr val="FF0000"/>
                </a:solidFill>
              </a:rPr>
              <a:t>spectrogram</a:t>
            </a:r>
            <a:r>
              <a:rPr lang="it-IT" b="1" dirty="0">
                <a:solidFill>
                  <a:srgbClr val="FF0000"/>
                </a:solidFill>
              </a:rPr>
              <a:t> (power </a:t>
            </a:r>
            <a:r>
              <a:rPr lang="it-IT" b="1" dirty="0" err="1">
                <a:solidFill>
                  <a:srgbClr val="FF0000"/>
                </a:solidFill>
              </a:rPr>
              <a:t>spectrum</a:t>
            </a:r>
            <a:r>
              <a:rPr lang="it-IT" b="1" dirty="0">
                <a:solidFill>
                  <a:srgbClr val="FF0000"/>
                </a:solidFill>
              </a:rPr>
              <a:t>) </a:t>
            </a:r>
            <a:r>
              <a:rPr lang="it-IT" b="1" dirty="0" err="1">
                <a:solidFill>
                  <a:srgbClr val="FF0000"/>
                </a:solidFill>
              </a:rPr>
              <a:t>you</a:t>
            </a:r>
            <a:r>
              <a:rPr lang="it-IT" b="1" dirty="0">
                <a:solidFill>
                  <a:srgbClr val="FF0000"/>
                </a:solidFill>
              </a:rPr>
              <a:t> can </a:t>
            </a:r>
            <a:r>
              <a:rPr lang="it-IT" b="1" dirty="0" err="1">
                <a:solidFill>
                  <a:srgbClr val="FF0000"/>
                </a:solidFill>
              </a:rPr>
              <a:t>easily</a:t>
            </a:r>
            <a:r>
              <a:rPr lang="it-IT" b="1" dirty="0">
                <a:solidFill>
                  <a:srgbClr val="FF0000"/>
                </a:solidFill>
              </a:rPr>
              <a:t> </a:t>
            </a:r>
            <a:r>
              <a:rPr lang="it-IT" b="1" dirty="0" err="1">
                <a:solidFill>
                  <a:srgbClr val="FF0000"/>
                </a:solidFill>
              </a:rPr>
              <a:t>extract</a:t>
            </a:r>
            <a:r>
              <a:rPr lang="it-IT" b="1" dirty="0">
                <a:solidFill>
                  <a:srgbClr val="FF0000"/>
                </a:solidFill>
              </a:rPr>
              <a:t> the </a:t>
            </a:r>
            <a:r>
              <a:rPr lang="it-IT" b="1" dirty="0" err="1">
                <a:solidFill>
                  <a:srgbClr val="FF0000"/>
                </a:solidFill>
              </a:rPr>
              <a:t>signal</a:t>
            </a:r>
            <a:r>
              <a:rPr lang="it-IT" b="1" dirty="0">
                <a:solidFill>
                  <a:srgbClr val="FF0000"/>
                </a:solidFill>
              </a:rPr>
              <a:t> features and </a:t>
            </a:r>
            <a:r>
              <a:rPr lang="it-IT" b="1" dirty="0" err="1">
                <a:solidFill>
                  <a:srgbClr val="FF0000"/>
                </a:solidFill>
              </a:rPr>
              <a:t>define</a:t>
            </a:r>
            <a:r>
              <a:rPr lang="it-IT" b="1" dirty="0">
                <a:solidFill>
                  <a:srgbClr val="FF0000"/>
                </a:solidFill>
              </a:rPr>
              <a:t> the </a:t>
            </a:r>
            <a:r>
              <a:rPr lang="it-IT" b="1" dirty="0" err="1">
                <a:solidFill>
                  <a:srgbClr val="FF0000"/>
                </a:solidFill>
              </a:rPr>
              <a:t>main</a:t>
            </a:r>
            <a:r>
              <a:rPr lang="it-IT" b="1" dirty="0">
                <a:solidFill>
                  <a:srgbClr val="FF0000"/>
                </a:solidFill>
              </a:rPr>
              <a:t> carrier (f).</a:t>
            </a:r>
          </a:p>
          <a:p>
            <a:endParaRPr lang="it-IT" b="1" dirty="0"/>
          </a:p>
          <a:p>
            <a:endParaRPr lang="it-IT" b="1" dirty="0">
              <a:solidFill>
                <a:srgbClr val="FF0000"/>
              </a:solidFill>
            </a:endParaRPr>
          </a:p>
          <a:p>
            <a:endParaRPr lang="it-IT" b="1" dirty="0">
              <a:solidFill>
                <a:srgbClr val="FF0000"/>
              </a:solidFill>
            </a:endParaRPr>
          </a:p>
        </p:txBody>
      </p:sp>
      <p:sp>
        <p:nvSpPr>
          <p:cNvPr id="8" name="CasellaDiTesto 7">
            <a:extLst>
              <a:ext uri="{FF2B5EF4-FFF2-40B4-BE49-F238E27FC236}">
                <a16:creationId xmlns:a16="http://schemas.microsoft.com/office/drawing/2014/main" id="{10F59365-F01A-6812-472C-B39229227E7D}"/>
              </a:ext>
            </a:extLst>
          </p:cNvPr>
          <p:cNvSpPr txBox="1"/>
          <p:nvPr/>
        </p:nvSpPr>
        <p:spPr>
          <a:xfrm>
            <a:off x="6430986" y="2289664"/>
            <a:ext cx="6097772" cy="369332"/>
          </a:xfrm>
          <a:prstGeom prst="rect">
            <a:avLst/>
          </a:prstGeom>
          <a:noFill/>
        </p:spPr>
        <p:txBody>
          <a:bodyPr wrap="square">
            <a:spAutoFit/>
          </a:bodyPr>
          <a:lstStyle/>
          <a:p>
            <a:pPr algn="ctr"/>
            <a:r>
              <a:rPr lang="it-IT" b="1" dirty="0">
                <a:solidFill>
                  <a:srgbClr val="FF0000"/>
                </a:solidFill>
                <a:highlight>
                  <a:srgbClr val="FFFF00"/>
                </a:highlight>
              </a:rPr>
              <a:t>NYQUIST-SHANNON THEOREM : Fs = 2.5 f</a:t>
            </a:r>
          </a:p>
        </p:txBody>
      </p:sp>
      <p:sp>
        <p:nvSpPr>
          <p:cNvPr id="12" name="CasellaDiTesto 11">
            <a:extLst>
              <a:ext uri="{FF2B5EF4-FFF2-40B4-BE49-F238E27FC236}">
                <a16:creationId xmlns:a16="http://schemas.microsoft.com/office/drawing/2014/main" id="{4A19CC84-61F1-191D-D1E6-B4D2AD45DB83}"/>
              </a:ext>
            </a:extLst>
          </p:cNvPr>
          <p:cNvSpPr txBox="1"/>
          <p:nvPr/>
        </p:nvSpPr>
        <p:spPr>
          <a:xfrm>
            <a:off x="9496469" y="4112809"/>
            <a:ext cx="1754752" cy="369332"/>
          </a:xfrm>
          <a:prstGeom prst="rect">
            <a:avLst/>
          </a:prstGeom>
          <a:noFill/>
        </p:spPr>
        <p:txBody>
          <a:bodyPr wrap="square">
            <a:spAutoFit/>
          </a:bodyPr>
          <a:lstStyle/>
          <a:p>
            <a:r>
              <a:rPr lang="it-IT" b="1" dirty="0">
                <a:solidFill>
                  <a:srgbClr val="FF0000"/>
                </a:solidFill>
                <a:highlight>
                  <a:srgbClr val="FFFF00"/>
                </a:highlight>
              </a:rPr>
              <a:t>FFT</a:t>
            </a:r>
            <a:endParaRPr lang="it-IT" dirty="0"/>
          </a:p>
        </p:txBody>
      </p:sp>
    </p:spTree>
    <p:extLst>
      <p:ext uri="{BB962C8B-B14F-4D97-AF65-F5344CB8AC3E}">
        <p14:creationId xmlns:p14="http://schemas.microsoft.com/office/powerpoint/2010/main" val="4130926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0B44DB3-B92E-D434-37C6-F5380AA53DB7}"/>
              </a:ext>
            </a:extLst>
          </p:cNvPr>
          <p:cNvPicPr>
            <a:picLocks noChangeAspect="1"/>
          </p:cNvPicPr>
          <p:nvPr/>
        </p:nvPicPr>
        <p:blipFill>
          <a:blip r:embed="rId2"/>
          <a:stretch>
            <a:fillRect/>
          </a:stretch>
        </p:blipFill>
        <p:spPr>
          <a:xfrm>
            <a:off x="4481567" y="2623920"/>
            <a:ext cx="7659216" cy="4193421"/>
          </a:xfrm>
          <a:prstGeom prst="rect">
            <a:avLst/>
          </a:prstGeom>
        </p:spPr>
      </p:pic>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3"/>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138773"/>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DAQ Systems</a:t>
            </a: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CasellaDiTesto 2">
            <a:extLst>
              <a:ext uri="{FF2B5EF4-FFF2-40B4-BE49-F238E27FC236}">
                <a16:creationId xmlns:a16="http://schemas.microsoft.com/office/drawing/2014/main" id="{D07CB944-9BF3-CB17-7DC1-D0D0E8C478E7}"/>
              </a:ext>
            </a:extLst>
          </p:cNvPr>
          <p:cNvSpPr txBox="1"/>
          <p:nvPr/>
        </p:nvSpPr>
        <p:spPr>
          <a:xfrm>
            <a:off x="132026" y="2076271"/>
            <a:ext cx="8196222" cy="2862322"/>
          </a:xfrm>
          <a:prstGeom prst="rect">
            <a:avLst/>
          </a:prstGeom>
          <a:noFill/>
        </p:spPr>
        <p:txBody>
          <a:bodyPr wrap="square">
            <a:spAutoFit/>
          </a:bodyPr>
          <a:lstStyle/>
          <a:p>
            <a:r>
              <a:rPr lang="it-IT" b="1" dirty="0">
                <a:solidFill>
                  <a:srgbClr val="FF0000"/>
                </a:solidFill>
              </a:rPr>
              <a:t>Data </a:t>
            </a:r>
            <a:r>
              <a:rPr lang="it-IT" b="1" dirty="0" err="1">
                <a:solidFill>
                  <a:srgbClr val="FF0000"/>
                </a:solidFill>
              </a:rPr>
              <a:t>Aquisition</a:t>
            </a:r>
            <a:r>
              <a:rPr lang="it-IT" b="1" dirty="0">
                <a:solidFill>
                  <a:srgbClr val="FF0000"/>
                </a:solidFill>
              </a:rPr>
              <a:t> Systems are the </a:t>
            </a:r>
            <a:r>
              <a:rPr lang="it-IT" b="1" dirty="0" err="1">
                <a:solidFill>
                  <a:srgbClr val="FF0000"/>
                </a:solidFill>
              </a:rPr>
              <a:t>most</a:t>
            </a:r>
            <a:r>
              <a:rPr lang="it-IT" b="1" dirty="0">
                <a:solidFill>
                  <a:srgbClr val="FF0000"/>
                </a:solidFill>
              </a:rPr>
              <a:t> </a:t>
            </a:r>
            <a:r>
              <a:rPr lang="it-IT" b="1" dirty="0" err="1">
                <a:solidFill>
                  <a:srgbClr val="FF0000"/>
                </a:solidFill>
              </a:rPr>
              <a:t>important</a:t>
            </a:r>
            <a:r>
              <a:rPr lang="it-IT" b="1" dirty="0">
                <a:solidFill>
                  <a:srgbClr val="FF0000"/>
                </a:solidFill>
              </a:rPr>
              <a:t> tools for </a:t>
            </a:r>
            <a:r>
              <a:rPr lang="it-IT" b="1" dirty="0" err="1">
                <a:solidFill>
                  <a:srgbClr val="FF0000"/>
                </a:solidFill>
              </a:rPr>
              <a:t>acquiring</a:t>
            </a:r>
            <a:r>
              <a:rPr lang="it-IT" b="1" dirty="0">
                <a:solidFill>
                  <a:srgbClr val="FF0000"/>
                </a:solidFill>
              </a:rPr>
              <a:t> </a:t>
            </a:r>
            <a:r>
              <a:rPr lang="it-IT" b="1" dirty="0" err="1">
                <a:solidFill>
                  <a:srgbClr val="FF0000"/>
                </a:solidFill>
              </a:rPr>
              <a:t>signals</a:t>
            </a:r>
            <a:r>
              <a:rPr lang="it-IT" b="1" dirty="0">
                <a:solidFill>
                  <a:srgbClr val="FF0000"/>
                </a:solidFill>
              </a:rPr>
              <a:t>.</a:t>
            </a:r>
          </a:p>
          <a:p>
            <a:endParaRPr lang="it-IT" b="1" dirty="0"/>
          </a:p>
          <a:p>
            <a:pPr marL="285750" indent="-285750">
              <a:buFont typeface="Wingdings" panose="05000000000000000000" pitchFamily="2" charset="2"/>
              <a:buChar char="Ø"/>
            </a:pPr>
            <a:r>
              <a:rPr lang="it-IT" b="1" dirty="0" err="1"/>
              <a:t>Differnt</a:t>
            </a:r>
            <a:r>
              <a:rPr lang="it-IT" b="1" dirty="0"/>
              <a:t> cost, layout, feature, performance, </a:t>
            </a:r>
            <a:r>
              <a:rPr lang="it-IT" b="1" dirty="0" err="1"/>
              <a:t>pinout</a:t>
            </a:r>
            <a:r>
              <a:rPr lang="it-IT" b="1" dirty="0"/>
              <a:t>, </a:t>
            </a:r>
            <a:r>
              <a:rPr lang="it-IT" b="1" dirty="0" err="1"/>
              <a:t>channels</a:t>
            </a:r>
            <a:r>
              <a:rPr lang="it-IT" b="1" dirty="0"/>
              <a:t>,…</a:t>
            </a:r>
          </a:p>
          <a:p>
            <a:pPr marL="285750" indent="-285750">
              <a:buFont typeface="Wingdings" panose="05000000000000000000" pitchFamily="2" charset="2"/>
              <a:buChar char="Ø"/>
            </a:pPr>
            <a:endParaRPr lang="it-IT" b="1" dirty="0"/>
          </a:p>
          <a:p>
            <a:pPr marL="285750" indent="-285750">
              <a:buFont typeface="Wingdings" panose="05000000000000000000" pitchFamily="2" charset="2"/>
              <a:buChar char="Ø"/>
            </a:pPr>
            <a:r>
              <a:rPr lang="it-IT" b="1" dirty="0" err="1"/>
              <a:t>Fixed</a:t>
            </a:r>
            <a:r>
              <a:rPr lang="it-IT" b="1" dirty="0"/>
              <a:t> or </a:t>
            </a:r>
            <a:r>
              <a:rPr lang="it-IT" b="1" dirty="0" err="1"/>
              <a:t>reconfigurable</a:t>
            </a:r>
            <a:r>
              <a:rPr lang="it-IT" b="1" dirty="0"/>
              <a:t> hardware</a:t>
            </a:r>
          </a:p>
          <a:p>
            <a:pPr marL="285750" indent="-285750">
              <a:buFont typeface="Wingdings" panose="05000000000000000000" pitchFamily="2" charset="2"/>
              <a:buChar char="Ø"/>
            </a:pPr>
            <a:endParaRPr lang="it-IT" b="1" dirty="0"/>
          </a:p>
          <a:p>
            <a:pPr marL="285750" indent="-285750">
              <a:buFont typeface="Wingdings" panose="05000000000000000000" pitchFamily="2" charset="2"/>
              <a:buChar char="Ø"/>
            </a:pPr>
            <a:r>
              <a:rPr lang="it-IT" b="1" dirty="0"/>
              <a:t>FPGA for best performance (high cost) </a:t>
            </a:r>
            <a:endParaRPr lang="it-IT" b="1" dirty="0">
              <a:solidFill>
                <a:srgbClr val="FF0000"/>
              </a:solidFill>
            </a:endParaRPr>
          </a:p>
          <a:p>
            <a:endParaRPr lang="it-IT" b="1" dirty="0"/>
          </a:p>
          <a:p>
            <a:endParaRPr lang="it-IT" b="1" dirty="0">
              <a:solidFill>
                <a:srgbClr val="FF0000"/>
              </a:solidFill>
            </a:endParaRPr>
          </a:p>
          <a:p>
            <a:endParaRPr lang="it-IT" b="1" dirty="0">
              <a:solidFill>
                <a:srgbClr val="FF0000"/>
              </a:solidFill>
            </a:endParaRPr>
          </a:p>
        </p:txBody>
      </p:sp>
    </p:spTree>
    <p:extLst>
      <p:ext uri="{BB962C8B-B14F-4D97-AF65-F5344CB8AC3E}">
        <p14:creationId xmlns:p14="http://schemas.microsoft.com/office/powerpoint/2010/main" val="1981272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BCA5-EF1C-1C34-01D5-A54896C1C1D1}"/>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CB83C772-210C-EB68-87FF-6AF8EB7A1BA4}"/>
              </a:ext>
            </a:extLst>
          </p:cNvPr>
          <p:cNvSpPr>
            <a:spLocks noGrp="1"/>
          </p:cNvSpPr>
          <p:nvPr>
            <p:ph type="body" sz="quarter" idx="11"/>
          </p:nvPr>
        </p:nvSpPr>
        <p:spPr/>
        <p:txBody>
          <a:bodyPr/>
          <a:lstStyle/>
          <a:p>
            <a:r>
              <a:rPr lang="it-IT" sz="3600" dirty="0" err="1"/>
              <a:t>Outline</a:t>
            </a:r>
            <a:endParaRPr lang="it-IT" sz="3600" dirty="0"/>
          </a:p>
        </p:txBody>
      </p:sp>
      <p:sp>
        <p:nvSpPr>
          <p:cNvPr id="3" name="CasellaDiTesto 2">
            <a:extLst>
              <a:ext uri="{FF2B5EF4-FFF2-40B4-BE49-F238E27FC236}">
                <a16:creationId xmlns:a16="http://schemas.microsoft.com/office/drawing/2014/main" id="{3EAF6549-631D-98E1-667C-4BBD31AB42DC}"/>
              </a:ext>
            </a:extLst>
          </p:cNvPr>
          <p:cNvSpPr txBox="1"/>
          <p:nvPr/>
        </p:nvSpPr>
        <p:spPr>
          <a:xfrm>
            <a:off x="431799" y="1124747"/>
            <a:ext cx="6097508" cy="2677656"/>
          </a:xfrm>
          <a:prstGeom prst="rect">
            <a:avLst/>
          </a:prstGeom>
          <a:noFill/>
        </p:spPr>
        <p:txBody>
          <a:bodyPr wrap="square">
            <a:spAutoFit/>
          </a:bodyPr>
          <a:lstStyle/>
          <a:p>
            <a:pPr marL="285750" indent="-285750">
              <a:buFont typeface="Arial" panose="020B0604020202020204" pitchFamily="34" charset="0"/>
              <a:buChar char="•"/>
            </a:pPr>
            <a:r>
              <a:rPr lang="it-IT" sz="2400" dirty="0">
                <a:solidFill>
                  <a:schemeClr val="bg1">
                    <a:lumMod val="65000"/>
                  </a:schemeClr>
                </a:solidFill>
              </a:rPr>
              <a:t>Electronic </a:t>
            </a:r>
            <a:r>
              <a:rPr lang="it-IT" sz="2400" dirty="0" err="1">
                <a:solidFill>
                  <a:schemeClr val="bg1">
                    <a:lumMod val="65000"/>
                  </a:schemeClr>
                </a:solidFill>
              </a:rPr>
              <a:t>Signals</a:t>
            </a:r>
            <a:endParaRPr lang="it-IT" sz="2400" dirty="0">
              <a:solidFill>
                <a:schemeClr val="bg1">
                  <a:lumMod val="65000"/>
                </a:schemeClr>
              </a:solidFill>
            </a:endParaRPr>
          </a:p>
          <a:p>
            <a:pPr lvl="1"/>
            <a:endParaRPr lang="it-IT" sz="2400" dirty="0"/>
          </a:p>
          <a:p>
            <a:pPr marL="285750" indent="-285750">
              <a:buFont typeface="Arial" panose="020B0604020202020204" pitchFamily="34" charset="0"/>
              <a:buChar char="•"/>
            </a:pPr>
            <a:r>
              <a:rPr lang="it-IT" sz="2400" b="1" dirty="0" err="1"/>
              <a:t>Sensors</a:t>
            </a:r>
            <a:r>
              <a:rPr lang="it-IT" sz="2400" b="1" dirty="0"/>
              <a:t> </a:t>
            </a:r>
          </a:p>
          <a:p>
            <a:pPr marL="285750" indent="-285750">
              <a:buFont typeface="Arial" panose="020B0604020202020204" pitchFamily="34" charset="0"/>
              <a:buChar char="•"/>
            </a:pPr>
            <a:endParaRPr lang="it-IT" sz="2400" b="1" dirty="0"/>
          </a:p>
          <a:p>
            <a:pPr marL="285750" indent="-285750">
              <a:buFont typeface="Arial" panose="020B0604020202020204" pitchFamily="34" charset="0"/>
              <a:buChar char="•"/>
            </a:pPr>
            <a:r>
              <a:rPr lang="it-IT" sz="2400" dirty="0" err="1">
                <a:solidFill>
                  <a:schemeClr val="bg1">
                    <a:lumMod val="65000"/>
                  </a:schemeClr>
                </a:solidFill>
              </a:rPr>
              <a:t>Actuators</a:t>
            </a:r>
            <a:endParaRPr lang="it-IT" sz="2400" dirty="0">
              <a:solidFill>
                <a:schemeClr val="bg1">
                  <a:lumMod val="65000"/>
                </a:schemeClr>
              </a:solidFill>
            </a:endParaRPr>
          </a:p>
          <a:p>
            <a:endParaRPr lang="it-IT" sz="2400" dirty="0">
              <a:solidFill>
                <a:schemeClr val="bg1">
                  <a:lumMod val="65000"/>
                </a:schemeClr>
              </a:solidFill>
            </a:endParaRPr>
          </a:p>
          <a:p>
            <a:pPr marL="285750" indent="-285750">
              <a:buFont typeface="Arial" panose="020B0604020202020204" pitchFamily="34" charset="0"/>
              <a:buChar char="•"/>
            </a:pPr>
            <a:r>
              <a:rPr lang="it-IT" sz="2400" dirty="0">
                <a:solidFill>
                  <a:schemeClr val="bg1">
                    <a:lumMod val="65000"/>
                  </a:schemeClr>
                </a:solidFill>
              </a:rPr>
              <a:t>Serial </a:t>
            </a:r>
            <a:r>
              <a:rPr lang="it-IT" sz="2400" dirty="0" err="1">
                <a:solidFill>
                  <a:schemeClr val="bg1">
                    <a:lumMod val="65000"/>
                  </a:schemeClr>
                </a:solidFill>
              </a:rPr>
              <a:t>Communication</a:t>
            </a:r>
            <a:r>
              <a:rPr lang="it-IT" sz="2400" dirty="0">
                <a:solidFill>
                  <a:schemeClr val="bg1">
                    <a:lumMod val="65000"/>
                  </a:schemeClr>
                </a:solidFill>
              </a:rPr>
              <a:t> </a:t>
            </a:r>
            <a:r>
              <a:rPr lang="it-IT" sz="2400" dirty="0" err="1">
                <a:solidFill>
                  <a:schemeClr val="bg1">
                    <a:lumMod val="65000"/>
                  </a:schemeClr>
                </a:solidFill>
              </a:rPr>
              <a:t>protocols</a:t>
            </a:r>
            <a:endParaRPr lang="it-IT" sz="2400" dirty="0">
              <a:solidFill>
                <a:schemeClr val="bg1">
                  <a:lumMod val="65000"/>
                </a:schemeClr>
              </a:solidFill>
            </a:endParaRPr>
          </a:p>
        </p:txBody>
      </p:sp>
    </p:spTree>
    <p:extLst>
      <p:ext uri="{BB962C8B-B14F-4D97-AF65-F5344CB8AC3E}">
        <p14:creationId xmlns:p14="http://schemas.microsoft.com/office/powerpoint/2010/main" val="425223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16835-31A4-4F03-3880-8CA086987EF1}"/>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F04E2B00-2D3A-7A74-38F6-4BB40005BA37}"/>
              </a:ext>
            </a:extLst>
          </p:cNvPr>
          <p:cNvPicPr>
            <a:picLocks noChangeAspect="1"/>
          </p:cNvPicPr>
          <p:nvPr/>
        </p:nvPicPr>
        <p:blipFill>
          <a:blip r:embed="rId2"/>
          <a:stretch>
            <a:fillRect/>
          </a:stretch>
        </p:blipFill>
        <p:spPr>
          <a:xfrm>
            <a:off x="2115247" y="2159151"/>
            <a:ext cx="8210550" cy="4610100"/>
          </a:xfrm>
          <a:prstGeom prst="rect">
            <a:avLst/>
          </a:prstGeom>
        </p:spPr>
      </p:pic>
      <p:sp>
        <p:nvSpPr>
          <p:cNvPr id="5" name="Segnaposto testo 4">
            <a:extLst>
              <a:ext uri="{FF2B5EF4-FFF2-40B4-BE49-F238E27FC236}">
                <a16:creationId xmlns:a16="http://schemas.microsoft.com/office/drawing/2014/main" id="{41B75362-3AB7-13FB-35D8-838DDFE359C9}"/>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200" dirty="0">
                <a:solidFill>
                  <a:schemeClr val="tx1"/>
                </a:solidFill>
              </a:rPr>
              <a:t> </a:t>
            </a:r>
          </a:p>
          <a:p>
            <a:endParaRPr lang="it-IT" sz="4800" dirty="0"/>
          </a:p>
        </p:txBody>
      </p:sp>
      <p:sp>
        <p:nvSpPr>
          <p:cNvPr id="3" name="CasellaDiTesto 2">
            <a:extLst>
              <a:ext uri="{FF2B5EF4-FFF2-40B4-BE49-F238E27FC236}">
                <a16:creationId xmlns:a16="http://schemas.microsoft.com/office/drawing/2014/main" id="{29AB896E-E4D7-0211-224F-60C15FA2529B}"/>
              </a:ext>
            </a:extLst>
          </p:cNvPr>
          <p:cNvSpPr txBox="1"/>
          <p:nvPr/>
        </p:nvSpPr>
        <p:spPr>
          <a:xfrm>
            <a:off x="298765" y="1367135"/>
            <a:ext cx="11461436" cy="646331"/>
          </a:xfrm>
          <a:prstGeom prst="rect">
            <a:avLst/>
          </a:prstGeom>
          <a:noFill/>
        </p:spPr>
        <p:txBody>
          <a:bodyPr wrap="square">
            <a:spAutoFit/>
          </a:bodyPr>
          <a:lstStyle/>
          <a:p>
            <a:pPr algn="just"/>
            <a:r>
              <a:rPr lang="en-US" b="0" i="0" dirty="0">
                <a:effectLst/>
                <a:latin typeface="Open Sans" panose="020B0606030504020204" pitchFamily="34" charset="0"/>
              </a:rPr>
              <a:t>When working with Physical systems, it is important to understand </a:t>
            </a:r>
            <a:r>
              <a:rPr lang="en-US" b="1" i="0" dirty="0">
                <a:effectLst/>
                <a:latin typeface="Open Sans" panose="020B0606030504020204" pitchFamily="34" charset="0"/>
              </a:rPr>
              <a:t>sensors</a:t>
            </a:r>
            <a:r>
              <a:rPr lang="en-US" b="0" i="0" dirty="0">
                <a:effectLst/>
                <a:latin typeface="Open Sans" panose="020B0606030504020204" pitchFamily="34" charset="0"/>
              </a:rPr>
              <a:t> and </a:t>
            </a:r>
            <a:r>
              <a:rPr lang="en-US" b="1" i="0" dirty="0">
                <a:effectLst/>
                <a:latin typeface="Open Sans" panose="020B0606030504020204" pitchFamily="34" charset="0"/>
              </a:rPr>
              <a:t>actuators</a:t>
            </a:r>
            <a:r>
              <a:rPr lang="en-US" b="0" i="0" dirty="0">
                <a:effectLst/>
                <a:latin typeface="Open Sans" panose="020B0606030504020204" pitchFamily="34" charset="0"/>
              </a:rPr>
              <a:t>, and the difference between them because they are crucial for controlling and optimizing the industrial process.</a:t>
            </a:r>
            <a:endParaRPr lang="it-IT" dirty="0"/>
          </a:p>
        </p:txBody>
      </p:sp>
    </p:spTree>
    <p:extLst>
      <p:ext uri="{BB962C8B-B14F-4D97-AF65-F5344CB8AC3E}">
        <p14:creationId xmlns:p14="http://schemas.microsoft.com/office/powerpoint/2010/main" val="2627846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AD3E7-D891-2DFD-3911-B3F783D55DA8}"/>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D03B7283-6A32-1F73-A012-CFA9885573F0}"/>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200" dirty="0">
                <a:solidFill>
                  <a:schemeClr val="tx1"/>
                </a:solidFill>
              </a:rPr>
              <a:t> </a:t>
            </a:r>
          </a:p>
          <a:p>
            <a:endParaRPr lang="it-IT" sz="4800" dirty="0"/>
          </a:p>
        </p:txBody>
      </p:sp>
      <p:sp>
        <p:nvSpPr>
          <p:cNvPr id="7" name="CasellaDiTesto 6">
            <a:extLst>
              <a:ext uri="{FF2B5EF4-FFF2-40B4-BE49-F238E27FC236}">
                <a16:creationId xmlns:a16="http://schemas.microsoft.com/office/drawing/2014/main" id="{90255664-2A8A-0CAC-E2AF-E0069FC25739}"/>
              </a:ext>
            </a:extLst>
          </p:cNvPr>
          <p:cNvSpPr txBox="1"/>
          <p:nvPr/>
        </p:nvSpPr>
        <p:spPr>
          <a:xfrm>
            <a:off x="527052" y="1276481"/>
            <a:ext cx="6097508" cy="461665"/>
          </a:xfrm>
          <a:prstGeom prst="rect">
            <a:avLst/>
          </a:prstGeom>
          <a:noFill/>
        </p:spPr>
        <p:txBody>
          <a:bodyPr wrap="square">
            <a:spAutoFit/>
          </a:bodyPr>
          <a:lstStyle/>
          <a:p>
            <a:pPr algn="l"/>
            <a:r>
              <a:rPr lang="it-IT" sz="2400" b="1" i="0" dirty="0" err="1">
                <a:effectLst/>
                <a:latin typeface="Open Sans" panose="020B0606030504020204" pitchFamily="34" charset="0"/>
              </a:rPr>
              <a:t>What</a:t>
            </a:r>
            <a:r>
              <a:rPr lang="it-IT" sz="2400" b="1" i="0" dirty="0">
                <a:effectLst/>
                <a:latin typeface="Open Sans" panose="020B0606030504020204" pitchFamily="34" charset="0"/>
              </a:rPr>
              <a:t> </a:t>
            </a:r>
            <a:r>
              <a:rPr lang="it-IT" sz="2400" b="1" i="0" dirty="0" err="1">
                <a:effectLst/>
                <a:latin typeface="Open Sans" panose="020B0606030504020204" pitchFamily="34" charset="0"/>
              </a:rPr>
              <a:t>Is</a:t>
            </a:r>
            <a:r>
              <a:rPr lang="it-IT" sz="2400" b="1" i="0" dirty="0">
                <a:effectLst/>
                <a:latin typeface="Open Sans" panose="020B0606030504020204" pitchFamily="34" charset="0"/>
              </a:rPr>
              <a:t> a Sensor?</a:t>
            </a:r>
          </a:p>
        </p:txBody>
      </p:sp>
      <p:sp>
        <p:nvSpPr>
          <p:cNvPr id="9" name="CasellaDiTesto 8">
            <a:extLst>
              <a:ext uri="{FF2B5EF4-FFF2-40B4-BE49-F238E27FC236}">
                <a16:creationId xmlns:a16="http://schemas.microsoft.com/office/drawing/2014/main" id="{B43555CB-64A9-C6FB-08AE-AACD59FD777F}"/>
              </a:ext>
            </a:extLst>
          </p:cNvPr>
          <p:cNvSpPr txBox="1"/>
          <p:nvPr/>
        </p:nvSpPr>
        <p:spPr>
          <a:xfrm>
            <a:off x="463678" y="1889880"/>
            <a:ext cx="10780726" cy="1754326"/>
          </a:xfrm>
          <a:prstGeom prst="rect">
            <a:avLst/>
          </a:prstGeom>
          <a:noFill/>
        </p:spPr>
        <p:txBody>
          <a:bodyPr wrap="square">
            <a:spAutoFit/>
          </a:bodyPr>
          <a:lstStyle/>
          <a:p>
            <a:pPr algn="just"/>
            <a:r>
              <a:rPr lang="en-US" b="0" i="0" dirty="0">
                <a:effectLst/>
                <a:latin typeface="Open Sans" panose="020B0606030504020204" pitchFamily="34" charset="0"/>
              </a:rPr>
              <a:t>A sensor, in simple terms, is used to </a:t>
            </a:r>
            <a:r>
              <a:rPr lang="en-US" b="0" i="1" dirty="0">
                <a:effectLst/>
                <a:latin typeface="Open Sans" panose="020B0606030504020204" pitchFamily="34" charset="0"/>
              </a:rPr>
              <a:t>sense</a:t>
            </a:r>
            <a:r>
              <a:rPr lang="en-US" b="0" i="0" dirty="0">
                <a:effectLst/>
                <a:latin typeface="Open Sans" panose="020B0606030504020204" pitchFamily="34" charset="0"/>
              </a:rPr>
              <a:t> its environment, meaning it records a physical parameter, for example temperature, and converts it into an electronic signal.</a:t>
            </a:r>
          </a:p>
          <a:p>
            <a:pPr algn="just"/>
            <a:endParaRPr lang="en-US" b="0" i="0" dirty="0">
              <a:effectLst/>
              <a:latin typeface="Open Sans" panose="020B0606030504020204" pitchFamily="34" charset="0"/>
            </a:endParaRPr>
          </a:p>
          <a:p>
            <a:pPr algn="just"/>
            <a:r>
              <a:rPr lang="en-US" b="0" i="0" dirty="0">
                <a:effectLst/>
                <a:latin typeface="Open Sans" panose="020B0606030504020204" pitchFamily="34" charset="0"/>
              </a:rPr>
              <a:t>Sensors can also take the form of just a simple button: when a state changes (we pressed a button), the electronic signal is switched from low to high (0 to 1).</a:t>
            </a:r>
          </a:p>
          <a:p>
            <a:pPr algn="just"/>
            <a:endParaRPr lang="en-US" b="0" i="0" dirty="0">
              <a:effectLst/>
              <a:latin typeface="Open Sans" panose="020B0606030504020204" pitchFamily="34" charset="0"/>
            </a:endParaRPr>
          </a:p>
        </p:txBody>
      </p:sp>
      <p:pic>
        <p:nvPicPr>
          <p:cNvPr id="4" name="Immagine 3">
            <a:extLst>
              <a:ext uri="{FF2B5EF4-FFF2-40B4-BE49-F238E27FC236}">
                <a16:creationId xmlns:a16="http://schemas.microsoft.com/office/drawing/2014/main" id="{E79F6E47-3E3C-20E4-3444-FB689A96F3C1}"/>
              </a:ext>
            </a:extLst>
          </p:cNvPr>
          <p:cNvPicPr>
            <a:picLocks noChangeAspect="1"/>
          </p:cNvPicPr>
          <p:nvPr/>
        </p:nvPicPr>
        <p:blipFill>
          <a:blip r:embed="rId2"/>
          <a:stretch>
            <a:fillRect/>
          </a:stretch>
        </p:blipFill>
        <p:spPr>
          <a:xfrm>
            <a:off x="2153240" y="3555749"/>
            <a:ext cx="7401601" cy="2952324"/>
          </a:xfrm>
          <a:prstGeom prst="rect">
            <a:avLst/>
          </a:prstGeom>
        </p:spPr>
      </p:pic>
    </p:spTree>
    <p:extLst>
      <p:ext uri="{BB962C8B-B14F-4D97-AF65-F5344CB8AC3E}">
        <p14:creationId xmlns:p14="http://schemas.microsoft.com/office/powerpoint/2010/main" val="2518650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A9C43-DB29-C62D-BFC0-299B0D4181F4}"/>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8D6610E5-D657-3A41-509F-DF7F6ADC668E}"/>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200" dirty="0">
                <a:solidFill>
                  <a:schemeClr val="tx1"/>
                </a:solidFill>
              </a:rPr>
              <a:t> </a:t>
            </a:r>
          </a:p>
          <a:p>
            <a:endParaRPr lang="it-IT" sz="4800" dirty="0"/>
          </a:p>
        </p:txBody>
      </p:sp>
      <p:sp>
        <p:nvSpPr>
          <p:cNvPr id="7" name="CasellaDiTesto 6">
            <a:extLst>
              <a:ext uri="{FF2B5EF4-FFF2-40B4-BE49-F238E27FC236}">
                <a16:creationId xmlns:a16="http://schemas.microsoft.com/office/drawing/2014/main" id="{BAE40E14-6415-497A-3B0A-805A68D83251}"/>
              </a:ext>
            </a:extLst>
          </p:cNvPr>
          <p:cNvSpPr txBox="1"/>
          <p:nvPr/>
        </p:nvSpPr>
        <p:spPr>
          <a:xfrm>
            <a:off x="527052" y="1276481"/>
            <a:ext cx="6097508" cy="461665"/>
          </a:xfrm>
          <a:prstGeom prst="rect">
            <a:avLst/>
          </a:prstGeom>
          <a:noFill/>
        </p:spPr>
        <p:txBody>
          <a:bodyPr wrap="square">
            <a:spAutoFit/>
          </a:bodyPr>
          <a:lstStyle/>
          <a:p>
            <a:pPr algn="l"/>
            <a:r>
              <a:rPr lang="it-IT" sz="2400" b="1" i="0" dirty="0" err="1">
                <a:effectLst/>
                <a:latin typeface="Open Sans" panose="020B0606030504020204" pitchFamily="34" charset="0"/>
              </a:rPr>
              <a:t>What</a:t>
            </a:r>
            <a:r>
              <a:rPr lang="it-IT" sz="2400" b="1" i="0" dirty="0">
                <a:effectLst/>
                <a:latin typeface="Open Sans" panose="020B0606030504020204" pitchFamily="34" charset="0"/>
              </a:rPr>
              <a:t> </a:t>
            </a:r>
            <a:r>
              <a:rPr lang="it-IT" sz="2400" b="1" i="0" dirty="0" err="1">
                <a:effectLst/>
                <a:latin typeface="Open Sans" panose="020B0606030504020204" pitchFamily="34" charset="0"/>
              </a:rPr>
              <a:t>Is</a:t>
            </a:r>
            <a:r>
              <a:rPr lang="it-IT" sz="2400" b="1" i="0" dirty="0">
                <a:effectLst/>
                <a:latin typeface="Open Sans" panose="020B0606030504020204" pitchFamily="34" charset="0"/>
              </a:rPr>
              <a:t> a Sensor?</a:t>
            </a:r>
          </a:p>
        </p:txBody>
      </p:sp>
      <p:sp>
        <p:nvSpPr>
          <p:cNvPr id="6" name="CasellaDiTesto 5">
            <a:extLst>
              <a:ext uri="{FF2B5EF4-FFF2-40B4-BE49-F238E27FC236}">
                <a16:creationId xmlns:a16="http://schemas.microsoft.com/office/drawing/2014/main" id="{8210FD38-B6C3-9624-4E93-D81552DD8C99}"/>
              </a:ext>
            </a:extLst>
          </p:cNvPr>
          <p:cNvSpPr txBox="1"/>
          <p:nvPr/>
        </p:nvSpPr>
        <p:spPr>
          <a:xfrm>
            <a:off x="527052" y="1889880"/>
            <a:ext cx="11233148" cy="923330"/>
          </a:xfrm>
          <a:prstGeom prst="rect">
            <a:avLst/>
          </a:prstGeom>
          <a:noFill/>
        </p:spPr>
        <p:txBody>
          <a:bodyPr wrap="square">
            <a:spAutoFit/>
          </a:bodyPr>
          <a:lstStyle/>
          <a:p>
            <a:pPr algn="just"/>
            <a:r>
              <a:rPr lang="en-US" b="0" i="0" dirty="0">
                <a:effectLst/>
                <a:latin typeface="Open Sans" panose="020B0606030504020204" pitchFamily="34" charset="0"/>
              </a:rPr>
              <a:t>There are many types of sensors, and several ways of recording data from them. Perhaps the easiest to use is an analog sensor, where we communicate a range of values through altering the voltage input fed into an acquisition system.</a:t>
            </a:r>
            <a:endParaRPr lang="en-US" dirty="0"/>
          </a:p>
        </p:txBody>
      </p:sp>
      <p:pic>
        <p:nvPicPr>
          <p:cNvPr id="8" name="Immagine 7">
            <a:extLst>
              <a:ext uri="{FF2B5EF4-FFF2-40B4-BE49-F238E27FC236}">
                <a16:creationId xmlns:a16="http://schemas.microsoft.com/office/drawing/2014/main" id="{192B40D8-A382-5F54-937C-42142537CF77}"/>
              </a:ext>
            </a:extLst>
          </p:cNvPr>
          <p:cNvPicPr>
            <a:picLocks noChangeAspect="1"/>
          </p:cNvPicPr>
          <p:nvPr/>
        </p:nvPicPr>
        <p:blipFill>
          <a:blip r:embed="rId2"/>
          <a:stretch>
            <a:fillRect/>
          </a:stretch>
        </p:blipFill>
        <p:spPr>
          <a:xfrm>
            <a:off x="2332371" y="2813210"/>
            <a:ext cx="7527258" cy="3940049"/>
          </a:xfrm>
          <a:prstGeom prst="rect">
            <a:avLst/>
          </a:prstGeom>
        </p:spPr>
      </p:pic>
    </p:spTree>
    <p:extLst>
      <p:ext uri="{BB962C8B-B14F-4D97-AF65-F5344CB8AC3E}">
        <p14:creationId xmlns:p14="http://schemas.microsoft.com/office/powerpoint/2010/main" val="42936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FEA9-A0D6-2E22-E9D1-928BB3BD0A3E}"/>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6B51B0C1-7E44-7D32-4D33-2DB33307DAF8}"/>
              </a:ext>
            </a:extLst>
          </p:cNvPr>
          <p:cNvSpPr>
            <a:spLocks noGrp="1"/>
          </p:cNvSpPr>
          <p:nvPr>
            <p:ph type="body" sz="quarter" idx="11"/>
          </p:nvPr>
        </p:nvSpPr>
        <p:spPr/>
        <p:txBody>
          <a:bodyPr/>
          <a:lstStyle/>
          <a:p>
            <a:r>
              <a:rPr lang="it-IT" sz="3600" dirty="0" err="1"/>
              <a:t>Outline</a:t>
            </a:r>
            <a:endParaRPr lang="it-IT" sz="3600" dirty="0"/>
          </a:p>
        </p:txBody>
      </p:sp>
      <p:sp>
        <p:nvSpPr>
          <p:cNvPr id="3" name="CasellaDiTesto 2">
            <a:extLst>
              <a:ext uri="{FF2B5EF4-FFF2-40B4-BE49-F238E27FC236}">
                <a16:creationId xmlns:a16="http://schemas.microsoft.com/office/drawing/2014/main" id="{B55F576E-C739-C7BA-D59E-C6959EC12DDD}"/>
              </a:ext>
            </a:extLst>
          </p:cNvPr>
          <p:cNvSpPr txBox="1"/>
          <p:nvPr/>
        </p:nvSpPr>
        <p:spPr>
          <a:xfrm>
            <a:off x="431799" y="1124747"/>
            <a:ext cx="6097508" cy="3785652"/>
          </a:xfrm>
          <a:prstGeom prst="rect">
            <a:avLst/>
          </a:prstGeom>
          <a:noFill/>
        </p:spPr>
        <p:txBody>
          <a:bodyPr wrap="square">
            <a:spAutoFit/>
          </a:bodyPr>
          <a:lstStyle/>
          <a:p>
            <a:pPr marL="285750" indent="-285750">
              <a:buFont typeface="Arial" panose="020B0604020202020204" pitchFamily="34" charset="0"/>
              <a:buChar char="•"/>
            </a:pPr>
            <a:r>
              <a:rPr lang="it-IT" sz="2400" b="1" dirty="0"/>
              <a:t>Electronic </a:t>
            </a:r>
            <a:r>
              <a:rPr lang="it-IT" sz="2400" b="1" dirty="0" err="1"/>
              <a:t>Signals</a:t>
            </a:r>
            <a:endParaRPr lang="it-IT" sz="2400" b="1" dirty="0"/>
          </a:p>
          <a:p>
            <a:pPr marL="800100" lvl="1" indent="-342900">
              <a:buFont typeface="Wingdings" panose="05000000000000000000" pitchFamily="2" charset="2"/>
              <a:buChar char="Ø"/>
            </a:pPr>
            <a:r>
              <a:rPr lang="it-IT" sz="2400" dirty="0" err="1"/>
              <a:t>Analog</a:t>
            </a:r>
            <a:r>
              <a:rPr lang="it-IT" sz="2400" dirty="0"/>
              <a:t> </a:t>
            </a:r>
            <a:r>
              <a:rPr lang="it-IT" sz="2400" dirty="0" err="1"/>
              <a:t>Signal</a:t>
            </a:r>
            <a:endParaRPr lang="it-IT" sz="2400" dirty="0"/>
          </a:p>
          <a:p>
            <a:pPr marL="800100" lvl="1" indent="-342900">
              <a:buFont typeface="Wingdings" panose="05000000000000000000" pitchFamily="2" charset="2"/>
              <a:buChar char="Ø"/>
            </a:pPr>
            <a:r>
              <a:rPr lang="it-IT" sz="2400" dirty="0"/>
              <a:t>Digital </a:t>
            </a:r>
            <a:r>
              <a:rPr lang="it-IT" sz="2400" dirty="0" err="1"/>
              <a:t>Signal</a:t>
            </a:r>
            <a:endParaRPr lang="it-IT" sz="2400" dirty="0"/>
          </a:p>
          <a:p>
            <a:pPr marL="800100" lvl="1" indent="-342900">
              <a:buFont typeface="Wingdings" panose="05000000000000000000" pitchFamily="2" charset="2"/>
              <a:buChar char="Ø"/>
            </a:pPr>
            <a:r>
              <a:rPr lang="it-IT" sz="2400" dirty="0"/>
              <a:t>Basic of </a:t>
            </a:r>
            <a:r>
              <a:rPr lang="it-IT" sz="2400" dirty="0" err="1"/>
              <a:t>Signal</a:t>
            </a:r>
            <a:r>
              <a:rPr lang="it-IT" sz="2400" dirty="0"/>
              <a:t> </a:t>
            </a:r>
            <a:r>
              <a:rPr lang="it-IT" sz="2400" dirty="0" err="1"/>
              <a:t>Acquisition</a:t>
            </a:r>
            <a:r>
              <a:rPr lang="it-IT" sz="2400" dirty="0"/>
              <a:t> and processing</a:t>
            </a:r>
          </a:p>
          <a:p>
            <a:pPr lvl="1"/>
            <a:endParaRPr lang="it-IT" sz="2400" dirty="0"/>
          </a:p>
          <a:p>
            <a:pPr marL="285750" indent="-285750">
              <a:buFont typeface="Arial" panose="020B0604020202020204" pitchFamily="34" charset="0"/>
              <a:buChar char="•"/>
            </a:pPr>
            <a:r>
              <a:rPr lang="it-IT" sz="2400" dirty="0" err="1">
                <a:solidFill>
                  <a:schemeClr val="bg1">
                    <a:lumMod val="65000"/>
                  </a:schemeClr>
                </a:solidFill>
              </a:rPr>
              <a:t>Sensors</a:t>
            </a:r>
            <a:r>
              <a:rPr lang="it-IT" sz="2400" dirty="0">
                <a:solidFill>
                  <a:schemeClr val="bg1">
                    <a:lumMod val="65000"/>
                  </a:schemeClr>
                </a:solidFill>
              </a:rPr>
              <a:t> </a:t>
            </a:r>
          </a:p>
          <a:p>
            <a:pPr marL="285750" indent="-285750">
              <a:buFont typeface="Arial" panose="020B0604020202020204" pitchFamily="34" charset="0"/>
              <a:buChar char="•"/>
            </a:pPr>
            <a:endParaRPr lang="it-IT" sz="2400" dirty="0">
              <a:solidFill>
                <a:schemeClr val="bg1">
                  <a:lumMod val="65000"/>
                </a:schemeClr>
              </a:solidFill>
            </a:endParaRPr>
          </a:p>
          <a:p>
            <a:pPr marL="285750" indent="-285750">
              <a:buFont typeface="Arial" panose="020B0604020202020204" pitchFamily="34" charset="0"/>
              <a:buChar char="•"/>
            </a:pPr>
            <a:r>
              <a:rPr lang="it-IT" sz="2400" dirty="0" err="1">
                <a:solidFill>
                  <a:schemeClr val="bg1">
                    <a:lumMod val="65000"/>
                  </a:schemeClr>
                </a:solidFill>
              </a:rPr>
              <a:t>Actuators</a:t>
            </a:r>
            <a:endParaRPr lang="it-IT" sz="2400" dirty="0">
              <a:solidFill>
                <a:schemeClr val="bg1">
                  <a:lumMod val="65000"/>
                </a:schemeClr>
              </a:solidFill>
            </a:endParaRPr>
          </a:p>
          <a:p>
            <a:endParaRPr lang="it-IT" sz="2400" dirty="0">
              <a:solidFill>
                <a:schemeClr val="bg1">
                  <a:lumMod val="65000"/>
                </a:schemeClr>
              </a:solidFill>
            </a:endParaRPr>
          </a:p>
          <a:p>
            <a:pPr marL="285750" indent="-285750">
              <a:buFont typeface="Arial" panose="020B0604020202020204" pitchFamily="34" charset="0"/>
              <a:buChar char="•"/>
            </a:pPr>
            <a:r>
              <a:rPr lang="it-IT" sz="2400" dirty="0">
                <a:solidFill>
                  <a:schemeClr val="bg1">
                    <a:lumMod val="65000"/>
                  </a:schemeClr>
                </a:solidFill>
              </a:rPr>
              <a:t>Serial </a:t>
            </a:r>
            <a:r>
              <a:rPr lang="it-IT" sz="2400" dirty="0" err="1">
                <a:solidFill>
                  <a:schemeClr val="bg1">
                    <a:lumMod val="65000"/>
                  </a:schemeClr>
                </a:solidFill>
              </a:rPr>
              <a:t>Communication</a:t>
            </a:r>
            <a:r>
              <a:rPr lang="it-IT" sz="2400" dirty="0">
                <a:solidFill>
                  <a:schemeClr val="bg1">
                    <a:lumMod val="65000"/>
                  </a:schemeClr>
                </a:solidFill>
              </a:rPr>
              <a:t> </a:t>
            </a:r>
            <a:r>
              <a:rPr lang="it-IT" sz="2400" dirty="0" err="1">
                <a:solidFill>
                  <a:schemeClr val="bg1">
                    <a:lumMod val="65000"/>
                  </a:schemeClr>
                </a:solidFill>
              </a:rPr>
              <a:t>protocols</a:t>
            </a:r>
            <a:endParaRPr lang="it-IT" sz="2400" dirty="0">
              <a:solidFill>
                <a:schemeClr val="bg1">
                  <a:lumMod val="65000"/>
                </a:schemeClr>
              </a:solidFill>
            </a:endParaRPr>
          </a:p>
        </p:txBody>
      </p:sp>
    </p:spTree>
    <p:extLst>
      <p:ext uri="{BB962C8B-B14F-4D97-AF65-F5344CB8AC3E}">
        <p14:creationId xmlns:p14="http://schemas.microsoft.com/office/powerpoint/2010/main" val="3187609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7F44F-2412-1407-9372-0CBA52AE46C1}"/>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32616A7B-FE26-15D0-AF7A-3C5D83E1F8BC}"/>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200" dirty="0">
                <a:solidFill>
                  <a:schemeClr val="tx1"/>
                </a:solidFill>
              </a:rPr>
              <a:t> </a:t>
            </a:r>
          </a:p>
          <a:p>
            <a:endParaRPr lang="it-IT" sz="4800" dirty="0"/>
          </a:p>
        </p:txBody>
      </p:sp>
      <p:sp>
        <p:nvSpPr>
          <p:cNvPr id="7" name="CasellaDiTesto 6">
            <a:extLst>
              <a:ext uri="{FF2B5EF4-FFF2-40B4-BE49-F238E27FC236}">
                <a16:creationId xmlns:a16="http://schemas.microsoft.com/office/drawing/2014/main" id="{D26DB401-0BEF-FBE4-D049-BF051DE037A5}"/>
              </a:ext>
            </a:extLst>
          </p:cNvPr>
          <p:cNvSpPr txBox="1"/>
          <p:nvPr/>
        </p:nvSpPr>
        <p:spPr>
          <a:xfrm>
            <a:off x="527052" y="1276481"/>
            <a:ext cx="6097508" cy="461665"/>
          </a:xfrm>
          <a:prstGeom prst="rect">
            <a:avLst/>
          </a:prstGeom>
          <a:noFill/>
        </p:spPr>
        <p:txBody>
          <a:bodyPr wrap="square">
            <a:spAutoFit/>
          </a:bodyPr>
          <a:lstStyle/>
          <a:p>
            <a:pPr algn="l"/>
            <a:r>
              <a:rPr lang="it-IT" sz="2400" b="1" i="0" dirty="0" err="1">
                <a:effectLst/>
                <a:latin typeface="Open Sans" panose="020B0606030504020204" pitchFamily="34" charset="0"/>
              </a:rPr>
              <a:t>What</a:t>
            </a:r>
            <a:r>
              <a:rPr lang="it-IT" sz="2400" b="1" i="0" dirty="0">
                <a:effectLst/>
                <a:latin typeface="Open Sans" panose="020B0606030504020204" pitchFamily="34" charset="0"/>
              </a:rPr>
              <a:t> </a:t>
            </a:r>
            <a:r>
              <a:rPr lang="it-IT" sz="2400" b="1" i="0" dirty="0" err="1">
                <a:effectLst/>
                <a:latin typeface="Open Sans" panose="020B0606030504020204" pitchFamily="34" charset="0"/>
              </a:rPr>
              <a:t>Is</a:t>
            </a:r>
            <a:r>
              <a:rPr lang="it-IT" sz="2400" b="1" i="0" dirty="0">
                <a:effectLst/>
                <a:latin typeface="Open Sans" panose="020B0606030504020204" pitchFamily="34" charset="0"/>
              </a:rPr>
              <a:t> a Sensor?</a:t>
            </a:r>
          </a:p>
        </p:txBody>
      </p:sp>
      <p:sp>
        <p:nvSpPr>
          <p:cNvPr id="6" name="CasellaDiTesto 5">
            <a:extLst>
              <a:ext uri="{FF2B5EF4-FFF2-40B4-BE49-F238E27FC236}">
                <a16:creationId xmlns:a16="http://schemas.microsoft.com/office/drawing/2014/main" id="{728596CE-3C52-1EEA-F2CF-5CFD2C646248}"/>
              </a:ext>
            </a:extLst>
          </p:cNvPr>
          <p:cNvSpPr txBox="1"/>
          <p:nvPr/>
        </p:nvSpPr>
        <p:spPr>
          <a:xfrm>
            <a:off x="527052" y="1889880"/>
            <a:ext cx="11233148" cy="1200329"/>
          </a:xfrm>
          <a:prstGeom prst="rect">
            <a:avLst/>
          </a:prstGeom>
          <a:noFill/>
        </p:spPr>
        <p:txBody>
          <a:bodyPr wrap="square">
            <a:spAutoFit/>
          </a:bodyPr>
          <a:lstStyle/>
          <a:p>
            <a:pPr algn="just"/>
            <a:r>
              <a:rPr lang="en-US" b="0" i="0" dirty="0">
                <a:effectLst/>
                <a:latin typeface="Open Sans" panose="020B0606030504020204" pitchFamily="34" charset="0"/>
              </a:rPr>
              <a:t>Digital sensors are a bit more advanced, depending on the type. They rely on Serial Communication Protocols to send the data accordingly, and requires a bit more effort to translate the data. As mentioned, data is sent using a binary sequence (e.g. 101101 is 45), and this needs to be addressed and configured on a software level.</a:t>
            </a:r>
          </a:p>
        </p:txBody>
      </p:sp>
      <p:pic>
        <p:nvPicPr>
          <p:cNvPr id="2" name="Immagine 1">
            <a:extLst>
              <a:ext uri="{FF2B5EF4-FFF2-40B4-BE49-F238E27FC236}">
                <a16:creationId xmlns:a16="http://schemas.microsoft.com/office/drawing/2014/main" id="{1B7C2CC8-A377-2403-4AC7-45B50E63D6AA}"/>
              </a:ext>
            </a:extLst>
          </p:cNvPr>
          <p:cNvPicPr>
            <a:picLocks noChangeAspect="1"/>
          </p:cNvPicPr>
          <p:nvPr/>
        </p:nvPicPr>
        <p:blipFill>
          <a:blip r:embed="rId2"/>
          <a:stretch>
            <a:fillRect/>
          </a:stretch>
        </p:blipFill>
        <p:spPr>
          <a:xfrm>
            <a:off x="3989324" y="3261549"/>
            <a:ext cx="4213351" cy="3184509"/>
          </a:xfrm>
          <a:prstGeom prst="rect">
            <a:avLst/>
          </a:prstGeom>
        </p:spPr>
      </p:pic>
      <p:sp>
        <p:nvSpPr>
          <p:cNvPr id="3" name="Rettangolo 2">
            <a:extLst>
              <a:ext uri="{FF2B5EF4-FFF2-40B4-BE49-F238E27FC236}">
                <a16:creationId xmlns:a16="http://schemas.microsoft.com/office/drawing/2014/main" id="{60CF4125-8EAC-87D6-D6AE-1B9159858466}"/>
              </a:ext>
            </a:extLst>
          </p:cNvPr>
          <p:cNvSpPr/>
          <p:nvPr/>
        </p:nvSpPr>
        <p:spPr>
          <a:xfrm>
            <a:off x="4970352" y="4028792"/>
            <a:ext cx="2252484" cy="434566"/>
          </a:xfrm>
          <a:prstGeom prst="rect">
            <a:avLst/>
          </a:prstGeom>
          <a:solidFill>
            <a:srgbClr val="FFFF00">
              <a:alpha val="1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23540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10F08-3F32-AAD2-A278-A15437278AAD}"/>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AA3A9AC0-3F91-2836-E3E8-DE5D78B75709}"/>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200" dirty="0">
                <a:solidFill>
                  <a:schemeClr val="tx1"/>
                </a:solidFill>
              </a:rPr>
              <a:t> </a:t>
            </a:r>
          </a:p>
          <a:p>
            <a:endParaRPr lang="it-IT" sz="4800" dirty="0"/>
          </a:p>
        </p:txBody>
      </p:sp>
      <p:sp>
        <p:nvSpPr>
          <p:cNvPr id="8" name="CasellaDiTesto 7">
            <a:extLst>
              <a:ext uri="{FF2B5EF4-FFF2-40B4-BE49-F238E27FC236}">
                <a16:creationId xmlns:a16="http://schemas.microsoft.com/office/drawing/2014/main" id="{C7F1F086-A10A-0A79-DCAE-AAC871514397}"/>
              </a:ext>
            </a:extLst>
          </p:cNvPr>
          <p:cNvSpPr txBox="1"/>
          <p:nvPr/>
        </p:nvSpPr>
        <p:spPr>
          <a:xfrm>
            <a:off x="527052" y="1317985"/>
            <a:ext cx="7518400" cy="2739211"/>
          </a:xfrm>
          <a:prstGeom prst="rect">
            <a:avLst/>
          </a:prstGeom>
          <a:noFill/>
        </p:spPr>
        <p:txBody>
          <a:bodyPr wrap="square">
            <a:spAutoFit/>
          </a:bodyPr>
          <a:lstStyle/>
          <a:p>
            <a:r>
              <a:rPr lang="it-IT" sz="2800" b="1" dirty="0"/>
              <a:t>Standard </a:t>
            </a:r>
            <a:r>
              <a:rPr lang="it-IT" sz="2800" b="1" dirty="0" err="1"/>
              <a:t>Sensors</a:t>
            </a:r>
            <a:r>
              <a:rPr lang="it-IT" sz="2800" b="1" dirty="0"/>
              <a:t> for Industrial </a:t>
            </a:r>
            <a:r>
              <a:rPr lang="it-IT" sz="2800" b="1" dirty="0" err="1"/>
              <a:t>applications</a:t>
            </a:r>
            <a:endParaRPr lang="it-IT" sz="2800" b="1" dirty="0"/>
          </a:p>
          <a:p>
            <a:pPr marL="1200150" lvl="1" indent="-457200">
              <a:buFont typeface="Wingdings" panose="05000000000000000000" pitchFamily="2" charset="2"/>
              <a:buChar char="Ø"/>
            </a:pPr>
            <a:r>
              <a:rPr lang="it-IT" sz="1800" b="1" dirty="0"/>
              <a:t>Temperature</a:t>
            </a:r>
          </a:p>
          <a:p>
            <a:pPr marL="1200150" lvl="1" indent="-457200">
              <a:buFont typeface="Wingdings" panose="05000000000000000000" pitchFamily="2" charset="2"/>
              <a:buChar char="Ø"/>
            </a:pPr>
            <a:r>
              <a:rPr lang="it-IT" sz="1800" b="1" dirty="0"/>
              <a:t>Pressure</a:t>
            </a:r>
          </a:p>
          <a:p>
            <a:pPr marL="1200150" lvl="1" indent="-457200">
              <a:buFont typeface="Wingdings" panose="05000000000000000000" pitchFamily="2" charset="2"/>
              <a:buChar char="Ø"/>
            </a:pPr>
            <a:r>
              <a:rPr lang="it-IT" sz="1800" b="1" dirty="0"/>
              <a:t>Air </a:t>
            </a:r>
            <a:r>
              <a:rPr lang="it-IT" sz="1800" b="1" dirty="0" err="1"/>
              <a:t>Flowrate</a:t>
            </a:r>
            <a:endParaRPr lang="it-IT" sz="1800" b="1" dirty="0"/>
          </a:p>
          <a:p>
            <a:pPr marL="1200150" lvl="1" indent="-457200">
              <a:buFont typeface="Wingdings" panose="05000000000000000000" pitchFamily="2" charset="2"/>
              <a:buChar char="Ø"/>
            </a:pPr>
            <a:r>
              <a:rPr lang="it-IT" sz="1800" b="1" dirty="0" err="1"/>
              <a:t>Fluids</a:t>
            </a:r>
            <a:r>
              <a:rPr lang="it-IT" sz="1800" b="1" dirty="0"/>
              <a:t> </a:t>
            </a:r>
            <a:r>
              <a:rPr lang="it-IT" sz="1800" b="1" dirty="0" err="1"/>
              <a:t>Flowrate</a:t>
            </a:r>
            <a:endParaRPr lang="it-IT" sz="1800" b="1" dirty="0"/>
          </a:p>
          <a:p>
            <a:pPr marL="1200150" lvl="1" indent="-457200">
              <a:buFont typeface="Wingdings" panose="05000000000000000000" pitchFamily="2" charset="2"/>
              <a:buChar char="Ø"/>
            </a:pPr>
            <a:r>
              <a:rPr lang="it-IT" sz="1800" b="1" dirty="0" err="1"/>
              <a:t>Vibration</a:t>
            </a:r>
            <a:endParaRPr lang="it-IT" sz="1800" b="1" dirty="0"/>
          </a:p>
          <a:p>
            <a:pPr marL="1200150" lvl="1" indent="-457200">
              <a:buFont typeface="Wingdings" panose="05000000000000000000" pitchFamily="2" charset="2"/>
              <a:buChar char="Ø"/>
            </a:pPr>
            <a:r>
              <a:rPr lang="it-IT" sz="1800" b="1" dirty="0"/>
              <a:t>Speed</a:t>
            </a:r>
          </a:p>
          <a:p>
            <a:pPr marL="1200150" lvl="1" indent="-457200">
              <a:buFont typeface="Wingdings" panose="05000000000000000000" pitchFamily="2" charset="2"/>
              <a:buChar char="Ø"/>
            </a:pPr>
            <a:r>
              <a:rPr lang="it-IT" sz="1800" b="1" dirty="0"/>
              <a:t>Torque</a:t>
            </a:r>
          </a:p>
          <a:p>
            <a:pPr marL="1200150" lvl="1" indent="-457200">
              <a:buFont typeface="Wingdings" panose="05000000000000000000" pitchFamily="2" charset="2"/>
              <a:buChar char="Ø"/>
            </a:pPr>
            <a:r>
              <a:rPr lang="it-IT" sz="1800" b="1" dirty="0"/>
              <a:t>Voltage and </a:t>
            </a:r>
            <a:r>
              <a:rPr lang="it-IT" sz="1800" b="1" dirty="0" err="1"/>
              <a:t>Current</a:t>
            </a:r>
            <a:endParaRPr lang="it-IT" sz="1800" b="1" dirty="0"/>
          </a:p>
        </p:txBody>
      </p:sp>
      <p:pic>
        <p:nvPicPr>
          <p:cNvPr id="10" name="Immagine 9">
            <a:extLst>
              <a:ext uri="{FF2B5EF4-FFF2-40B4-BE49-F238E27FC236}">
                <a16:creationId xmlns:a16="http://schemas.microsoft.com/office/drawing/2014/main" id="{A1001208-9BBB-B790-4503-5228A98178B0}"/>
              </a:ext>
            </a:extLst>
          </p:cNvPr>
          <p:cNvPicPr>
            <a:picLocks noChangeAspect="1"/>
          </p:cNvPicPr>
          <p:nvPr/>
        </p:nvPicPr>
        <p:blipFill>
          <a:blip r:embed="rId2"/>
          <a:srcRect t="43145" b="-1"/>
          <a:stretch/>
        </p:blipFill>
        <p:spPr>
          <a:xfrm>
            <a:off x="6254463" y="2171792"/>
            <a:ext cx="4442234" cy="3792887"/>
          </a:xfrm>
          <a:prstGeom prst="rect">
            <a:avLst/>
          </a:prstGeom>
        </p:spPr>
      </p:pic>
      <p:pic>
        <p:nvPicPr>
          <p:cNvPr id="11" name="Immagine 10">
            <a:extLst>
              <a:ext uri="{FF2B5EF4-FFF2-40B4-BE49-F238E27FC236}">
                <a16:creationId xmlns:a16="http://schemas.microsoft.com/office/drawing/2014/main" id="{12EB30E2-3B5B-5026-54EE-BF6BAE98F0CF}"/>
              </a:ext>
            </a:extLst>
          </p:cNvPr>
          <p:cNvPicPr>
            <a:picLocks noChangeAspect="1"/>
          </p:cNvPicPr>
          <p:nvPr/>
        </p:nvPicPr>
        <p:blipFill>
          <a:blip r:embed="rId3"/>
          <a:srcRect b="60474"/>
          <a:stretch/>
        </p:blipFill>
        <p:spPr>
          <a:xfrm>
            <a:off x="1313336" y="4250434"/>
            <a:ext cx="4533740" cy="2462642"/>
          </a:xfrm>
          <a:prstGeom prst="rect">
            <a:avLst/>
          </a:prstGeom>
        </p:spPr>
      </p:pic>
    </p:spTree>
    <p:extLst>
      <p:ext uri="{BB962C8B-B14F-4D97-AF65-F5344CB8AC3E}">
        <p14:creationId xmlns:p14="http://schemas.microsoft.com/office/powerpoint/2010/main" val="4152679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8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2"/>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815882"/>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Temperature </a:t>
            </a:r>
          </a:p>
          <a:p>
            <a:pPr marL="800100" lvl="1" indent="-342900">
              <a:buFont typeface="Wingdings" panose="05000000000000000000" pitchFamily="2" charset="2"/>
              <a:buChar char="ü"/>
              <a:defRPr/>
            </a:pPr>
            <a:r>
              <a:rPr lang="it-IT" sz="2200" dirty="0" err="1">
                <a:latin typeface="Calibri"/>
                <a:ea typeface="Calibri"/>
                <a:cs typeface="Calibri"/>
                <a:sym typeface="Calibri"/>
              </a:rPr>
              <a:t>Thermocouples</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r>
              <a:rPr lang="it-IT" sz="2200" dirty="0" err="1">
                <a:latin typeface="Calibri"/>
                <a:ea typeface="Calibri"/>
                <a:cs typeface="Calibri"/>
                <a:sym typeface="Calibri"/>
              </a:rPr>
              <a:t>Thermoresistors</a:t>
            </a: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 name="Immagine 1">
            <a:extLst>
              <a:ext uri="{FF2B5EF4-FFF2-40B4-BE49-F238E27FC236}">
                <a16:creationId xmlns:a16="http://schemas.microsoft.com/office/drawing/2014/main" id="{C916D13E-0C84-B4E5-0332-CE39726AC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06" y="3076156"/>
            <a:ext cx="4491154" cy="2995600"/>
          </a:xfrm>
          <a:prstGeom prst="rect">
            <a:avLst/>
          </a:prstGeom>
        </p:spPr>
      </p:pic>
      <p:pic>
        <p:nvPicPr>
          <p:cNvPr id="3" name="Immagine 2" descr="Immagine che contiene connettore&#10;&#10;Descrizione generata automaticamente">
            <a:extLst>
              <a:ext uri="{FF2B5EF4-FFF2-40B4-BE49-F238E27FC236}">
                <a16:creationId xmlns:a16="http://schemas.microsoft.com/office/drawing/2014/main" id="{DC4DEB3B-D7FD-D34A-836E-FF068D3D1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752" y="3076156"/>
            <a:ext cx="3177516" cy="3147596"/>
          </a:xfrm>
          <a:prstGeom prst="rect">
            <a:avLst/>
          </a:prstGeom>
        </p:spPr>
      </p:pic>
      <p:sp>
        <p:nvSpPr>
          <p:cNvPr id="6" name="CasellaDiTesto 5">
            <a:extLst>
              <a:ext uri="{FF2B5EF4-FFF2-40B4-BE49-F238E27FC236}">
                <a16:creationId xmlns:a16="http://schemas.microsoft.com/office/drawing/2014/main" id="{1AAF8FF8-16FC-988E-2551-E04F402E7371}"/>
              </a:ext>
            </a:extLst>
          </p:cNvPr>
          <p:cNvSpPr txBox="1"/>
          <p:nvPr/>
        </p:nvSpPr>
        <p:spPr>
          <a:xfrm>
            <a:off x="2125272" y="2597296"/>
            <a:ext cx="2226061" cy="369332"/>
          </a:xfrm>
          <a:prstGeom prst="rect">
            <a:avLst/>
          </a:prstGeom>
          <a:noFill/>
        </p:spPr>
        <p:txBody>
          <a:bodyPr wrap="square">
            <a:spAutoFit/>
          </a:bodyPr>
          <a:lstStyle/>
          <a:p>
            <a:r>
              <a:rPr lang="en-GB" b="1" dirty="0">
                <a:solidFill>
                  <a:srgbClr val="FF0000"/>
                </a:solidFill>
              </a:rPr>
              <a:t>Thermocouple</a:t>
            </a:r>
          </a:p>
        </p:txBody>
      </p:sp>
      <p:sp>
        <p:nvSpPr>
          <p:cNvPr id="7" name="CasellaDiTesto 6">
            <a:extLst>
              <a:ext uri="{FF2B5EF4-FFF2-40B4-BE49-F238E27FC236}">
                <a16:creationId xmlns:a16="http://schemas.microsoft.com/office/drawing/2014/main" id="{7CD56A4F-8660-9396-6791-5C2738345696}"/>
              </a:ext>
            </a:extLst>
          </p:cNvPr>
          <p:cNvSpPr txBox="1"/>
          <p:nvPr/>
        </p:nvSpPr>
        <p:spPr>
          <a:xfrm>
            <a:off x="7616552" y="2597296"/>
            <a:ext cx="3570479" cy="369332"/>
          </a:xfrm>
          <a:prstGeom prst="rect">
            <a:avLst/>
          </a:prstGeom>
          <a:noFill/>
        </p:spPr>
        <p:txBody>
          <a:bodyPr wrap="square">
            <a:spAutoFit/>
          </a:bodyPr>
          <a:lstStyle/>
          <a:p>
            <a:r>
              <a:rPr lang="en-GB" b="1" dirty="0" err="1">
                <a:solidFill>
                  <a:srgbClr val="FF0000"/>
                </a:solidFill>
              </a:rPr>
              <a:t>Thermoresistors</a:t>
            </a:r>
            <a:endParaRPr lang="en-GB" dirty="0">
              <a:solidFill>
                <a:srgbClr val="FF0000"/>
              </a:solidFill>
            </a:endParaRPr>
          </a:p>
        </p:txBody>
      </p:sp>
      <p:sp>
        <p:nvSpPr>
          <p:cNvPr id="8" name="CasellaDiTesto 7">
            <a:extLst>
              <a:ext uri="{FF2B5EF4-FFF2-40B4-BE49-F238E27FC236}">
                <a16:creationId xmlns:a16="http://schemas.microsoft.com/office/drawing/2014/main" id="{0A3ABEEE-0179-8DEF-CFBF-B7BD52A140BD}"/>
              </a:ext>
            </a:extLst>
          </p:cNvPr>
          <p:cNvSpPr txBox="1"/>
          <p:nvPr/>
        </p:nvSpPr>
        <p:spPr>
          <a:xfrm>
            <a:off x="6095898" y="1630098"/>
            <a:ext cx="4897720" cy="430887"/>
          </a:xfrm>
          <a:prstGeom prst="rect">
            <a:avLst/>
          </a:prstGeom>
          <a:noFill/>
        </p:spPr>
        <p:txBody>
          <a:bodyPr wrap="square">
            <a:spAutoFit/>
          </a:bodyPr>
          <a:lstStyle/>
          <a:p>
            <a:r>
              <a:rPr lang="en-GB" sz="2200" b="1" dirty="0">
                <a:highlight>
                  <a:srgbClr val="FFFF00"/>
                </a:highlight>
              </a:rPr>
              <a:t>Very similar but extremely different</a:t>
            </a:r>
            <a:endParaRPr lang="en-GB" sz="2200" dirty="0">
              <a:highlight>
                <a:srgbClr val="FFFF00"/>
              </a:highlight>
            </a:endParaRPr>
          </a:p>
        </p:txBody>
      </p:sp>
    </p:spTree>
    <p:extLst>
      <p:ext uri="{BB962C8B-B14F-4D97-AF65-F5344CB8AC3E}">
        <p14:creationId xmlns:p14="http://schemas.microsoft.com/office/powerpoint/2010/main" val="3403570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77CE2CD-379A-8472-0DBA-1F137649C832}"/>
              </a:ext>
            </a:extLst>
          </p:cNvPr>
          <p:cNvPicPr>
            <a:picLocks noChangeAspect="1"/>
          </p:cNvPicPr>
          <p:nvPr/>
        </p:nvPicPr>
        <p:blipFill>
          <a:blip r:embed="rId2"/>
          <a:stretch>
            <a:fillRect/>
          </a:stretch>
        </p:blipFill>
        <p:spPr>
          <a:xfrm>
            <a:off x="2711624" y="3592265"/>
            <a:ext cx="7620000" cy="3276600"/>
          </a:xfrm>
          <a:prstGeom prst="rect">
            <a:avLst/>
          </a:prstGeom>
        </p:spPr>
      </p:pic>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8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3"/>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815882"/>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Temperature - </a:t>
            </a:r>
            <a:r>
              <a:rPr lang="it-IT" sz="2400" b="1" dirty="0" err="1">
                <a:latin typeface="Calibri"/>
                <a:ea typeface="Calibri"/>
                <a:cs typeface="Calibri"/>
                <a:sym typeface="Calibri"/>
              </a:rPr>
              <a:t>Thermocouples</a:t>
            </a:r>
            <a:r>
              <a:rPr lang="it-IT" sz="2400" b="1" dirty="0">
                <a:solidFill>
                  <a:srgbClr val="FF0000"/>
                </a:solidFill>
              </a:rPr>
              <a:t> </a:t>
            </a:r>
          </a:p>
          <a:p>
            <a:pPr marL="800100" lvl="1" indent="-342900">
              <a:buFont typeface="Wingdings" panose="05000000000000000000" pitchFamily="2" charset="2"/>
              <a:buChar char="ü"/>
              <a:defRPr/>
            </a:pPr>
            <a:endParaRPr lang="it-IT" sz="2200" dirty="0">
              <a:latin typeface="Calibri"/>
              <a:ea typeface="Calibri"/>
              <a:cs typeface="Calibri"/>
              <a:sym typeface="Calibri"/>
            </a:endParaRPr>
          </a:p>
          <a:p>
            <a:pPr marL="800100" lvl="1" indent="-342900">
              <a:buFont typeface="Wingdings" panose="05000000000000000000" pitchFamily="2" charset="2"/>
              <a:buChar char="ü"/>
              <a:defRPr/>
            </a:pP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a:extLst>
              <a:ext uri="{FF2B5EF4-FFF2-40B4-BE49-F238E27FC236}">
                <a16:creationId xmlns:a16="http://schemas.microsoft.com/office/drawing/2014/main" id="{43D8D714-E811-387F-EDF7-8B955D382ECF}"/>
              </a:ext>
            </a:extLst>
          </p:cNvPr>
          <p:cNvSpPr txBox="1"/>
          <p:nvPr/>
        </p:nvSpPr>
        <p:spPr>
          <a:xfrm>
            <a:off x="353020" y="1997839"/>
            <a:ext cx="8160504" cy="2031325"/>
          </a:xfrm>
          <a:prstGeom prst="rect">
            <a:avLst/>
          </a:prstGeom>
          <a:noFill/>
        </p:spPr>
        <p:txBody>
          <a:bodyPr wrap="square">
            <a:spAutoFit/>
          </a:bodyPr>
          <a:lstStyle/>
          <a:p>
            <a:r>
              <a:rPr lang="it-IT" b="1" dirty="0" err="1"/>
              <a:t>Measurement</a:t>
            </a:r>
            <a:r>
              <a:rPr lang="it-IT" b="1" dirty="0"/>
              <a:t> </a:t>
            </a:r>
            <a:r>
              <a:rPr lang="it-IT" b="1" dirty="0" err="1"/>
              <a:t>principle</a:t>
            </a:r>
            <a:r>
              <a:rPr lang="it-IT" b="1" dirty="0"/>
              <a:t>: </a:t>
            </a:r>
            <a:r>
              <a:rPr lang="it-IT" dirty="0" err="1"/>
              <a:t>Seeback</a:t>
            </a:r>
            <a:r>
              <a:rPr lang="it-IT" dirty="0"/>
              <a:t> </a:t>
            </a:r>
            <a:r>
              <a:rPr lang="it-IT" dirty="0" err="1"/>
              <a:t>effect</a:t>
            </a:r>
            <a:endParaRPr lang="it-IT" dirty="0"/>
          </a:p>
          <a:p>
            <a:endParaRPr lang="it-IT" dirty="0"/>
          </a:p>
          <a:p>
            <a:r>
              <a:rPr lang="it-IT" b="1" dirty="0" err="1"/>
              <a:t>Description</a:t>
            </a:r>
            <a:r>
              <a:rPr lang="it-IT" b="1" dirty="0"/>
              <a:t>: </a:t>
            </a:r>
            <a:r>
              <a:rPr lang="en-US" b="0" i="0" u="sng" dirty="0">
                <a:solidFill>
                  <a:srgbClr val="040C28"/>
                </a:solidFill>
                <a:effectLst/>
                <a:highlight>
                  <a:srgbClr val="FFFF00"/>
                </a:highlight>
                <a:latin typeface="Google Sans"/>
              </a:rPr>
              <a:t>temperature difference </a:t>
            </a:r>
            <a:r>
              <a:rPr lang="en-US" b="0" i="0" dirty="0">
                <a:solidFill>
                  <a:srgbClr val="040C28"/>
                </a:solidFill>
                <a:effectLst/>
                <a:latin typeface="Google Sans"/>
              </a:rPr>
              <a:t>between </a:t>
            </a:r>
            <a:r>
              <a:rPr lang="en-US" b="1" i="0" dirty="0">
                <a:solidFill>
                  <a:srgbClr val="040C28"/>
                </a:solidFill>
                <a:effectLst/>
                <a:latin typeface="Google Sans"/>
              </a:rPr>
              <a:t>two dissimilar electrical conductors or semiconductors produces a voltage difference between the two substances</a:t>
            </a:r>
            <a:r>
              <a:rPr lang="en-US" b="1" i="0" dirty="0">
                <a:solidFill>
                  <a:srgbClr val="1F1F1F"/>
                </a:solidFill>
                <a:effectLst/>
                <a:latin typeface="Google Sans"/>
              </a:rPr>
              <a:t>. </a:t>
            </a:r>
          </a:p>
          <a:p>
            <a:r>
              <a:rPr lang="en-US" i="0" dirty="0">
                <a:solidFill>
                  <a:srgbClr val="1F1F1F"/>
                </a:solidFill>
                <a:effectLst/>
                <a:latin typeface="Google Sans"/>
              </a:rPr>
              <a:t>When heat is applied to one of the two conductors or semiconductors, heated electrons flow toward the cooler one.</a:t>
            </a:r>
            <a:endParaRPr lang="it-IT" dirty="0"/>
          </a:p>
          <a:p>
            <a:r>
              <a:rPr lang="it-IT" b="1" dirty="0"/>
              <a:t>	</a:t>
            </a:r>
          </a:p>
        </p:txBody>
      </p:sp>
    </p:spTree>
    <p:extLst>
      <p:ext uri="{BB962C8B-B14F-4D97-AF65-F5344CB8AC3E}">
        <p14:creationId xmlns:p14="http://schemas.microsoft.com/office/powerpoint/2010/main" val="1835143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8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2"/>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477328"/>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Temperature - </a:t>
            </a:r>
            <a:r>
              <a:rPr lang="it-IT" sz="2400" b="1" dirty="0" err="1">
                <a:latin typeface="Calibri"/>
                <a:ea typeface="Calibri"/>
                <a:cs typeface="Calibri"/>
                <a:sym typeface="Calibri"/>
              </a:rPr>
              <a:t>Thermoresistors</a:t>
            </a:r>
            <a:endParaRPr lang="it-IT" sz="2400" b="1" dirty="0">
              <a:solidFill>
                <a:srgbClr val="FF0000"/>
              </a:solidFill>
            </a:endParaRPr>
          </a:p>
          <a:p>
            <a:pPr marL="800100" lvl="1" indent="-342900">
              <a:buFont typeface="Wingdings" panose="05000000000000000000" pitchFamily="2" charset="2"/>
              <a:buChar char="ü"/>
              <a:defRPr/>
            </a:pPr>
            <a:endParaRPr lang="it-IT" sz="2200" b="1"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a:extLst>
              <a:ext uri="{FF2B5EF4-FFF2-40B4-BE49-F238E27FC236}">
                <a16:creationId xmlns:a16="http://schemas.microsoft.com/office/drawing/2014/main" id="{8B2AC2E4-5BE5-9528-6127-0463709BE8D9}"/>
              </a:ext>
            </a:extLst>
          </p:cNvPr>
          <p:cNvPicPr>
            <a:picLocks noChangeAspect="1"/>
          </p:cNvPicPr>
          <p:nvPr/>
        </p:nvPicPr>
        <p:blipFill>
          <a:blip r:embed="rId3"/>
          <a:stretch>
            <a:fillRect/>
          </a:stretch>
        </p:blipFill>
        <p:spPr>
          <a:xfrm>
            <a:off x="7311752" y="1372776"/>
            <a:ext cx="4126396" cy="4113297"/>
          </a:xfrm>
          <a:prstGeom prst="rect">
            <a:avLst/>
          </a:prstGeom>
        </p:spPr>
      </p:pic>
      <p:sp>
        <p:nvSpPr>
          <p:cNvPr id="9" name="CasellaDiTesto 8">
            <a:extLst>
              <a:ext uri="{FF2B5EF4-FFF2-40B4-BE49-F238E27FC236}">
                <a16:creationId xmlns:a16="http://schemas.microsoft.com/office/drawing/2014/main" id="{8584DA6F-C5C1-8E4D-D1F7-CF6898156267}"/>
              </a:ext>
            </a:extLst>
          </p:cNvPr>
          <p:cNvSpPr txBox="1"/>
          <p:nvPr/>
        </p:nvSpPr>
        <p:spPr>
          <a:xfrm>
            <a:off x="353020" y="1997839"/>
            <a:ext cx="6823100" cy="2031325"/>
          </a:xfrm>
          <a:prstGeom prst="rect">
            <a:avLst/>
          </a:prstGeom>
          <a:noFill/>
        </p:spPr>
        <p:txBody>
          <a:bodyPr wrap="square">
            <a:spAutoFit/>
          </a:bodyPr>
          <a:lstStyle/>
          <a:p>
            <a:r>
              <a:rPr lang="it-IT" b="1" dirty="0" err="1"/>
              <a:t>Measurement</a:t>
            </a:r>
            <a:r>
              <a:rPr lang="it-IT" b="1" dirty="0"/>
              <a:t> </a:t>
            </a:r>
            <a:r>
              <a:rPr lang="it-IT" b="1" dirty="0" err="1"/>
              <a:t>principle</a:t>
            </a:r>
            <a:r>
              <a:rPr lang="it-IT" b="1" dirty="0"/>
              <a:t>: </a:t>
            </a:r>
            <a:r>
              <a:rPr lang="it-IT" dirty="0" err="1"/>
              <a:t>Resistivity</a:t>
            </a:r>
            <a:r>
              <a:rPr lang="it-IT" dirty="0"/>
              <a:t> </a:t>
            </a:r>
            <a:r>
              <a:rPr lang="it-IT" dirty="0" err="1"/>
              <a:t>variation</a:t>
            </a:r>
            <a:endParaRPr lang="it-IT" dirty="0"/>
          </a:p>
          <a:p>
            <a:endParaRPr lang="it-IT" dirty="0"/>
          </a:p>
          <a:p>
            <a:r>
              <a:rPr lang="it-IT" b="1" dirty="0" err="1"/>
              <a:t>Description</a:t>
            </a:r>
            <a:r>
              <a:rPr lang="it-IT" b="1" dirty="0"/>
              <a:t>: </a:t>
            </a:r>
            <a:r>
              <a:rPr lang="en-US" b="1" dirty="0">
                <a:solidFill>
                  <a:srgbClr val="040C28"/>
                </a:solidFill>
                <a:latin typeface="Google Sans"/>
              </a:rPr>
              <a:t>i</a:t>
            </a:r>
            <a:r>
              <a:rPr lang="en-US" b="0" i="0" dirty="0">
                <a:solidFill>
                  <a:srgbClr val="1F1F1F"/>
                </a:solidFill>
                <a:effectLst/>
                <a:latin typeface="Google Sans"/>
              </a:rPr>
              <a:t>n the case of metals or conductors, </a:t>
            </a:r>
            <a:r>
              <a:rPr lang="en-US" i="0" u="sng" dirty="0">
                <a:solidFill>
                  <a:srgbClr val="040C28"/>
                </a:solidFill>
                <a:effectLst/>
                <a:highlight>
                  <a:srgbClr val="FFFF00"/>
                </a:highlight>
                <a:latin typeface="Google Sans"/>
              </a:rPr>
              <a:t>when the temperature increases, the resistivity of the metal increases as a result</a:t>
            </a:r>
            <a:r>
              <a:rPr lang="en-US" b="0" i="0" dirty="0">
                <a:solidFill>
                  <a:srgbClr val="1F1F1F"/>
                </a:solidFill>
                <a:effectLst/>
                <a:latin typeface="Google Sans"/>
              </a:rPr>
              <a:t>. Thus, the </a:t>
            </a:r>
            <a:r>
              <a:rPr lang="en-US" b="1" i="0" dirty="0">
                <a:solidFill>
                  <a:srgbClr val="1F1F1F"/>
                </a:solidFill>
                <a:effectLst/>
                <a:latin typeface="Google Sans"/>
              </a:rPr>
              <a:t>flow of current in the metal decreases (or increase)</a:t>
            </a:r>
            <a:r>
              <a:rPr lang="en-US" b="0" i="0" dirty="0">
                <a:solidFill>
                  <a:srgbClr val="1F1F1F"/>
                </a:solidFill>
                <a:effectLst/>
                <a:latin typeface="Google Sans"/>
              </a:rPr>
              <a:t>. </a:t>
            </a:r>
          </a:p>
          <a:p>
            <a:endParaRPr lang="en-US" dirty="0">
              <a:solidFill>
                <a:srgbClr val="1F1F1F"/>
              </a:solidFill>
              <a:latin typeface="Google Sans"/>
            </a:endParaRPr>
          </a:p>
          <a:p>
            <a:r>
              <a:rPr lang="en-US" b="1" dirty="0">
                <a:solidFill>
                  <a:srgbClr val="FF0000"/>
                </a:solidFill>
                <a:latin typeface="Google Sans"/>
              </a:rPr>
              <a:t>The relation (</a:t>
            </a:r>
            <a:r>
              <a:rPr lang="el-GR" b="1" dirty="0">
                <a:solidFill>
                  <a:srgbClr val="FF0000"/>
                </a:solidFill>
                <a:latin typeface="Calibri" panose="020F0502020204030204" pitchFamily="34" charset="0"/>
                <a:cs typeface="Calibri" panose="020F0502020204030204" pitchFamily="34" charset="0"/>
              </a:rPr>
              <a:t>ρ</a:t>
            </a:r>
            <a:r>
              <a:rPr lang="en-US" b="1" dirty="0">
                <a:solidFill>
                  <a:srgbClr val="FF0000"/>
                </a:solidFill>
                <a:latin typeface="Google Sans"/>
              </a:rPr>
              <a:t>-T) has to be as much linear as possible</a:t>
            </a:r>
            <a:r>
              <a:rPr lang="it-IT" b="1" dirty="0">
                <a:solidFill>
                  <a:srgbClr val="FF0000"/>
                </a:solidFill>
              </a:rPr>
              <a:t>	</a:t>
            </a:r>
          </a:p>
        </p:txBody>
      </p:sp>
      <p:pic>
        <p:nvPicPr>
          <p:cNvPr id="12" name="Immagine 11">
            <a:extLst>
              <a:ext uri="{FF2B5EF4-FFF2-40B4-BE49-F238E27FC236}">
                <a16:creationId xmlns:a16="http://schemas.microsoft.com/office/drawing/2014/main" id="{A3C8734D-B7E0-070F-96C3-117EE60AB03F}"/>
              </a:ext>
            </a:extLst>
          </p:cNvPr>
          <p:cNvPicPr>
            <a:picLocks noChangeAspect="1"/>
          </p:cNvPicPr>
          <p:nvPr/>
        </p:nvPicPr>
        <p:blipFill>
          <a:blip r:embed="rId4"/>
          <a:stretch>
            <a:fillRect/>
          </a:stretch>
        </p:blipFill>
        <p:spPr>
          <a:xfrm>
            <a:off x="983432" y="3922583"/>
            <a:ext cx="6048672" cy="2891560"/>
          </a:xfrm>
          <a:prstGeom prst="rect">
            <a:avLst/>
          </a:prstGeom>
        </p:spPr>
      </p:pic>
    </p:spTree>
    <p:extLst>
      <p:ext uri="{BB962C8B-B14F-4D97-AF65-F5344CB8AC3E}">
        <p14:creationId xmlns:p14="http://schemas.microsoft.com/office/powerpoint/2010/main" val="3261317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F089D71-9007-B035-29B2-74EE7D0D0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955" y="980728"/>
            <a:ext cx="3194538" cy="3194538"/>
          </a:xfrm>
          <a:prstGeom prst="rect">
            <a:avLst/>
          </a:prstGeom>
        </p:spPr>
      </p:pic>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8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3"/>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2154436"/>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Pressure </a:t>
            </a:r>
          </a:p>
          <a:p>
            <a:pPr marL="800100" lvl="1" indent="-342900">
              <a:buFont typeface="Wingdings" panose="05000000000000000000" pitchFamily="2" charset="2"/>
              <a:buChar char="ü"/>
              <a:defRPr/>
            </a:pPr>
            <a:r>
              <a:rPr lang="it-IT" sz="2200" dirty="0" err="1">
                <a:latin typeface="Calibri"/>
                <a:ea typeface="Calibri"/>
                <a:cs typeface="Calibri"/>
                <a:sym typeface="Calibri"/>
              </a:rPr>
              <a:t>Mechanical</a:t>
            </a:r>
            <a:r>
              <a:rPr lang="it-IT" sz="2200" dirty="0">
                <a:latin typeface="Calibri"/>
                <a:ea typeface="Calibri"/>
                <a:cs typeface="Calibri"/>
                <a:sym typeface="Calibri"/>
              </a:rPr>
              <a:t> </a:t>
            </a:r>
            <a:r>
              <a:rPr lang="it-IT" sz="2200" dirty="0" err="1">
                <a:latin typeface="Calibri"/>
                <a:ea typeface="Calibri"/>
                <a:cs typeface="Calibri"/>
                <a:sym typeface="Calibri"/>
              </a:rPr>
              <a:t>Deflection</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r>
              <a:rPr lang="it-IT" sz="2200" dirty="0">
                <a:latin typeface="Calibri"/>
                <a:ea typeface="Calibri"/>
                <a:cs typeface="Calibri"/>
                <a:sym typeface="Calibri"/>
              </a:rPr>
              <a:t>Strain Gauges </a:t>
            </a:r>
          </a:p>
          <a:p>
            <a:pPr marL="800100" lvl="1" indent="-342900">
              <a:buFont typeface="Wingdings" panose="05000000000000000000" pitchFamily="2" charset="2"/>
              <a:buChar char="ü"/>
              <a:defRPr/>
            </a:pPr>
            <a:r>
              <a:rPr lang="it-IT" sz="2200" dirty="0" err="1">
                <a:latin typeface="Calibri"/>
                <a:ea typeface="Calibri"/>
                <a:cs typeface="Calibri"/>
                <a:sym typeface="Calibri"/>
              </a:rPr>
              <a:t>Piezoelectric</a:t>
            </a: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 name="Immagine 1">
            <a:extLst>
              <a:ext uri="{FF2B5EF4-FFF2-40B4-BE49-F238E27FC236}">
                <a16:creationId xmlns:a16="http://schemas.microsoft.com/office/drawing/2014/main" id="{EEB20256-B5C8-C13E-FA63-5202156984AE}"/>
              </a:ext>
            </a:extLst>
          </p:cNvPr>
          <p:cNvPicPr>
            <a:picLocks noChangeAspect="1"/>
          </p:cNvPicPr>
          <p:nvPr/>
        </p:nvPicPr>
        <p:blipFill>
          <a:blip r:embed="rId4"/>
          <a:stretch>
            <a:fillRect/>
          </a:stretch>
        </p:blipFill>
        <p:spPr>
          <a:xfrm>
            <a:off x="721443" y="2924944"/>
            <a:ext cx="5243014" cy="2847079"/>
          </a:xfrm>
          <a:prstGeom prst="rect">
            <a:avLst/>
          </a:prstGeom>
        </p:spPr>
      </p:pic>
      <p:pic>
        <p:nvPicPr>
          <p:cNvPr id="3" name="Immagine 2">
            <a:extLst>
              <a:ext uri="{FF2B5EF4-FFF2-40B4-BE49-F238E27FC236}">
                <a16:creationId xmlns:a16="http://schemas.microsoft.com/office/drawing/2014/main" id="{7F2C6908-2EED-7AE3-DE68-A6882AD22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0096" y="3737572"/>
            <a:ext cx="4417255" cy="1994890"/>
          </a:xfrm>
          <a:prstGeom prst="rect">
            <a:avLst/>
          </a:prstGeom>
        </p:spPr>
      </p:pic>
    </p:spTree>
    <p:extLst>
      <p:ext uri="{BB962C8B-B14F-4D97-AF65-F5344CB8AC3E}">
        <p14:creationId xmlns:p14="http://schemas.microsoft.com/office/powerpoint/2010/main" val="1924079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8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2"/>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2154436"/>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Air Flow Rate </a:t>
            </a:r>
          </a:p>
          <a:p>
            <a:pPr marL="800100" lvl="1" indent="-342900">
              <a:buFont typeface="Wingdings" panose="05000000000000000000" pitchFamily="2" charset="2"/>
              <a:buChar char="ü"/>
              <a:defRPr/>
            </a:pPr>
            <a:r>
              <a:rPr lang="it-IT" sz="2200" dirty="0" err="1">
                <a:latin typeface="Calibri"/>
                <a:ea typeface="Calibri"/>
                <a:cs typeface="Calibri"/>
                <a:sym typeface="Calibri"/>
              </a:rPr>
              <a:t>Mechanical</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r>
              <a:rPr lang="it-IT" sz="2200" dirty="0">
                <a:latin typeface="Calibri"/>
                <a:ea typeface="Calibri"/>
                <a:cs typeface="Calibri"/>
                <a:sym typeface="Calibri"/>
              </a:rPr>
              <a:t>Hot </a:t>
            </a:r>
            <a:r>
              <a:rPr lang="it-IT" sz="2200" dirty="0" err="1">
                <a:latin typeface="Calibri"/>
                <a:ea typeface="Calibri"/>
                <a:cs typeface="Calibri"/>
                <a:sym typeface="Calibri"/>
              </a:rPr>
              <a:t>Wires</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r>
              <a:rPr lang="it-IT" sz="2200" dirty="0" err="1">
                <a:latin typeface="Calibri"/>
                <a:ea typeface="Calibri"/>
                <a:cs typeface="Calibri"/>
                <a:sym typeface="Calibri"/>
              </a:rPr>
              <a:t>Ultrasonic</a:t>
            </a: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 name="Immagine 1">
            <a:extLst>
              <a:ext uri="{FF2B5EF4-FFF2-40B4-BE49-F238E27FC236}">
                <a16:creationId xmlns:a16="http://schemas.microsoft.com/office/drawing/2014/main" id="{2539D3C2-FF59-5738-44DA-7EF44734C3B0}"/>
              </a:ext>
            </a:extLst>
          </p:cNvPr>
          <p:cNvPicPr>
            <a:picLocks noChangeAspect="1"/>
          </p:cNvPicPr>
          <p:nvPr/>
        </p:nvPicPr>
        <p:blipFill>
          <a:blip r:embed="rId3"/>
          <a:stretch>
            <a:fillRect/>
          </a:stretch>
        </p:blipFill>
        <p:spPr>
          <a:xfrm>
            <a:off x="6014090" y="1530102"/>
            <a:ext cx="6027196" cy="4102596"/>
          </a:xfrm>
          <a:prstGeom prst="rect">
            <a:avLst/>
          </a:prstGeom>
        </p:spPr>
      </p:pic>
      <p:pic>
        <p:nvPicPr>
          <p:cNvPr id="3" name="Immagine 2">
            <a:extLst>
              <a:ext uri="{FF2B5EF4-FFF2-40B4-BE49-F238E27FC236}">
                <a16:creationId xmlns:a16="http://schemas.microsoft.com/office/drawing/2014/main" id="{E621FCC9-4C70-9D64-751F-878FBF64B55E}"/>
              </a:ext>
            </a:extLst>
          </p:cNvPr>
          <p:cNvPicPr>
            <a:picLocks noChangeAspect="1"/>
          </p:cNvPicPr>
          <p:nvPr/>
        </p:nvPicPr>
        <p:blipFill>
          <a:blip r:embed="rId4"/>
          <a:stretch>
            <a:fillRect/>
          </a:stretch>
        </p:blipFill>
        <p:spPr>
          <a:xfrm>
            <a:off x="1609058" y="3613224"/>
            <a:ext cx="4534567" cy="2755379"/>
          </a:xfrm>
          <a:prstGeom prst="rect">
            <a:avLst/>
          </a:prstGeom>
        </p:spPr>
      </p:pic>
    </p:spTree>
    <p:extLst>
      <p:ext uri="{BB962C8B-B14F-4D97-AF65-F5344CB8AC3E}">
        <p14:creationId xmlns:p14="http://schemas.microsoft.com/office/powerpoint/2010/main" val="1949769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FE54E3B-3931-6270-52EB-D23F9CBA4BC6}"/>
              </a:ext>
            </a:extLst>
          </p:cNvPr>
          <p:cNvPicPr>
            <a:picLocks noGrp="1" noRot="1" noChangeAspect="1" noMove="1" noResize="1" noEditPoints="1" noAdjustHandles="1" noChangeArrowheads="1" noChangeShapeType="1" noCrop="1"/>
          </p:cNvPicPr>
          <p:nvPr/>
        </p:nvPicPr>
        <p:blipFill>
          <a:blip r:embed="rId2"/>
          <a:stretch>
            <a:fillRect/>
          </a:stretch>
        </p:blipFill>
        <p:spPr>
          <a:xfrm>
            <a:off x="5373" y="2783167"/>
            <a:ext cx="6450669" cy="3477314"/>
          </a:xfrm>
          <a:prstGeom prst="rect">
            <a:avLst/>
          </a:prstGeom>
        </p:spPr>
      </p:pic>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8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3"/>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2154436"/>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err="1">
                <a:solidFill>
                  <a:srgbClr val="FF0000"/>
                </a:solidFill>
              </a:rPr>
              <a:t>Fuel</a:t>
            </a:r>
            <a:r>
              <a:rPr lang="it-IT" sz="2400" b="1" dirty="0">
                <a:solidFill>
                  <a:srgbClr val="FF0000"/>
                </a:solidFill>
              </a:rPr>
              <a:t> Flow Rate</a:t>
            </a:r>
          </a:p>
          <a:p>
            <a:pPr marL="800100" lvl="1" indent="-342900">
              <a:buFont typeface="Wingdings" panose="05000000000000000000" pitchFamily="2" charset="2"/>
              <a:buChar char="ü"/>
              <a:defRPr/>
            </a:pPr>
            <a:r>
              <a:rPr lang="it-IT" sz="2200" dirty="0" err="1">
                <a:latin typeface="Calibri"/>
                <a:ea typeface="Calibri"/>
                <a:cs typeface="Calibri"/>
                <a:sym typeface="Calibri"/>
              </a:rPr>
              <a:t>Mechanical</a:t>
            </a:r>
            <a:r>
              <a:rPr lang="it-IT" sz="2200" dirty="0">
                <a:latin typeface="Calibri"/>
                <a:ea typeface="Calibri"/>
                <a:cs typeface="Calibri"/>
                <a:sym typeface="Calibri"/>
              </a:rPr>
              <a:t> (rotative / </a:t>
            </a:r>
            <a:r>
              <a:rPr lang="it-IT" sz="2200" dirty="0" err="1">
                <a:latin typeface="Calibri"/>
                <a:ea typeface="Calibri"/>
                <a:cs typeface="Calibri"/>
                <a:sym typeface="Calibri"/>
              </a:rPr>
              <a:t>turbines</a:t>
            </a:r>
            <a:r>
              <a:rPr lang="it-IT" sz="2200" dirty="0">
                <a:latin typeface="Calibri"/>
                <a:ea typeface="Calibri"/>
                <a:cs typeface="Calibri"/>
                <a:sym typeface="Calibri"/>
              </a:rPr>
              <a:t>)</a:t>
            </a:r>
          </a:p>
          <a:p>
            <a:pPr marL="800100" lvl="1" indent="-342900">
              <a:buFont typeface="Wingdings" panose="05000000000000000000" pitchFamily="2" charset="2"/>
              <a:buChar char="ü"/>
              <a:defRPr/>
            </a:pPr>
            <a:r>
              <a:rPr lang="it-IT" sz="2200" dirty="0" err="1">
                <a:latin typeface="Calibri"/>
                <a:ea typeface="Calibri"/>
                <a:cs typeface="Calibri"/>
                <a:sym typeface="Calibri"/>
              </a:rPr>
              <a:t>Coriolis</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r>
              <a:rPr lang="it-IT" sz="2200" dirty="0" err="1">
                <a:latin typeface="Calibri"/>
                <a:ea typeface="Calibri"/>
                <a:cs typeface="Calibri"/>
                <a:sym typeface="Calibri"/>
              </a:rPr>
              <a:t>Ultrasonic</a:t>
            </a: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a:extLst>
              <a:ext uri="{FF2B5EF4-FFF2-40B4-BE49-F238E27FC236}">
                <a16:creationId xmlns:a16="http://schemas.microsoft.com/office/drawing/2014/main" id="{6DA7B788-104D-B0C0-F1FF-C51920A6652C}"/>
              </a:ext>
            </a:extLst>
          </p:cNvPr>
          <p:cNvPicPr>
            <a:picLocks noChangeAspect="1"/>
          </p:cNvPicPr>
          <p:nvPr/>
        </p:nvPicPr>
        <p:blipFill>
          <a:blip r:embed="rId4"/>
          <a:stretch>
            <a:fillRect/>
          </a:stretch>
        </p:blipFill>
        <p:spPr>
          <a:xfrm>
            <a:off x="8268989" y="1125538"/>
            <a:ext cx="3295253" cy="3295253"/>
          </a:xfrm>
          <a:prstGeom prst="rect">
            <a:avLst/>
          </a:prstGeom>
        </p:spPr>
      </p:pic>
      <p:pic>
        <p:nvPicPr>
          <p:cNvPr id="7" name="Immagine 6">
            <a:extLst>
              <a:ext uri="{FF2B5EF4-FFF2-40B4-BE49-F238E27FC236}">
                <a16:creationId xmlns:a16="http://schemas.microsoft.com/office/drawing/2014/main" id="{81325038-ADDC-E981-2C7B-7B97AE19B555}"/>
              </a:ext>
            </a:extLst>
          </p:cNvPr>
          <p:cNvPicPr>
            <a:picLocks noChangeAspect="1"/>
          </p:cNvPicPr>
          <p:nvPr/>
        </p:nvPicPr>
        <p:blipFill>
          <a:blip r:embed="rId5"/>
          <a:stretch>
            <a:fillRect/>
          </a:stretch>
        </p:blipFill>
        <p:spPr>
          <a:xfrm>
            <a:off x="6244208" y="4149080"/>
            <a:ext cx="3672408" cy="2497778"/>
          </a:xfrm>
          <a:prstGeom prst="rect">
            <a:avLst/>
          </a:prstGeom>
        </p:spPr>
      </p:pic>
    </p:spTree>
    <p:extLst>
      <p:ext uri="{BB962C8B-B14F-4D97-AF65-F5344CB8AC3E}">
        <p14:creationId xmlns:p14="http://schemas.microsoft.com/office/powerpoint/2010/main" val="2325189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2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2"/>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1815882"/>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err="1">
                <a:solidFill>
                  <a:srgbClr val="FF0000"/>
                </a:solidFill>
              </a:rPr>
              <a:t>Vibration</a:t>
            </a:r>
            <a:endParaRPr lang="it-IT" sz="2400" b="1" dirty="0">
              <a:solidFill>
                <a:srgbClr val="FF0000"/>
              </a:solidFill>
            </a:endParaRPr>
          </a:p>
          <a:p>
            <a:pPr marL="800100" lvl="1" indent="-342900">
              <a:buFont typeface="Wingdings" panose="05000000000000000000" pitchFamily="2" charset="2"/>
              <a:buChar char="ü"/>
              <a:defRPr/>
            </a:pPr>
            <a:r>
              <a:rPr lang="it-IT" sz="2200" dirty="0" err="1">
                <a:latin typeface="Calibri"/>
                <a:ea typeface="Calibri"/>
                <a:cs typeface="Calibri"/>
                <a:sym typeface="Calibri"/>
              </a:rPr>
              <a:t>Piezoelectric</a:t>
            </a:r>
            <a:r>
              <a:rPr lang="it-IT" sz="2200" dirty="0">
                <a:latin typeface="Calibri"/>
                <a:ea typeface="Calibri"/>
                <a:cs typeface="Calibri"/>
                <a:sym typeface="Calibri"/>
              </a:rPr>
              <a:t> </a:t>
            </a:r>
            <a:r>
              <a:rPr lang="it-IT" sz="2200" dirty="0" err="1">
                <a:latin typeface="Calibri"/>
                <a:ea typeface="Calibri"/>
                <a:cs typeface="Calibri"/>
                <a:sym typeface="Calibri"/>
              </a:rPr>
              <a:t>Accelerometer</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 name="Immagine 1">
            <a:extLst>
              <a:ext uri="{FF2B5EF4-FFF2-40B4-BE49-F238E27FC236}">
                <a16:creationId xmlns:a16="http://schemas.microsoft.com/office/drawing/2014/main" id="{D129C3B5-C8D1-64BE-F07F-653C4D1DC3B4}"/>
              </a:ext>
            </a:extLst>
          </p:cNvPr>
          <p:cNvPicPr>
            <a:picLocks noChangeAspect="1"/>
          </p:cNvPicPr>
          <p:nvPr/>
        </p:nvPicPr>
        <p:blipFill>
          <a:blip r:embed="rId3"/>
          <a:stretch>
            <a:fillRect/>
          </a:stretch>
        </p:blipFill>
        <p:spPr>
          <a:xfrm>
            <a:off x="7459295" y="1324724"/>
            <a:ext cx="3242034" cy="5327873"/>
          </a:xfrm>
          <a:prstGeom prst="rect">
            <a:avLst/>
          </a:prstGeom>
        </p:spPr>
      </p:pic>
      <p:pic>
        <p:nvPicPr>
          <p:cNvPr id="3" name="Immagine 2">
            <a:extLst>
              <a:ext uri="{FF2B5EF4-FFF2-40B4-BE49-F238E27FC236}">
                <a16:creationId xmlns:a16="http://schemas.microsoft.com/office/drawing/2014/main" id="{102D4DE4-CD9C-71CF-B332-BBA012027329}"/>
              </a:ext>
            </a:extLst>
          </p:cNvPr>
          <p:cNvPicPr>
            <a:picLocks noChangeAspect="1"/>
          </p:cNvPicPr>
          <p:nvPr/>
        </p:nvPicPr>
        <p:blipFill>
          <a:blip r:embed="rId4"/>
          <a:srcRect b="35300"/>
          <a:stretch/>
        </p:blipFill>
        <p:spPr>
          <a:xfrm>
            <a:off x="839416" y="3530381"/>
            <a:ext cx="2710561" cy="1986851"/>
          </a:xfrm>
          <a:prstGeom prst="rect">
            <a:avLst/>
          </a:prstGeom>
        </p:spPr>
      </p:pic>
      <p:pic>
        <p:nvPicPr>
          <p:cNvPr id="6" name="Immagine 5">
            <a:extLst>
              <a:ext uri="{FF2B5EF4-FFF2-40B4-BE49-F238E27FC236}">
                <a16:creationId xmlns:a16="http://schemas.microsoft.com/office/drawing/2014/main" id="{DAE8510B-964C-4313-CCF1-9EC9EB22F066}"/>
              </a:ext>
            </a:extLst>
          </p:cNvPr>
          <p:cNvPicPr>
            <a:picLocks noChangeAspect="1"/>
          </p:cNvPicPr>
          <p:nvPr/>
        </p:nvPicPr>
        <p:blipFill>
          <a:blip r:embed="rId5"/>
          <a:stretch>
            <a:fillRect/>
          </a:stretch>
        </p:blipFill>
        <p:spPr>
          <a:xfrm>
            <a:off x="4092897" y="1938337"/>
            <a:ext cx="3286125" cy="3286125"/>
          </a:xfrm>
          <a:prstGeom prst="rect">
            <a:avLst/>
          </a:prstGeom>
        </p:spPr>
      </p:pic>
    </p:spTree>
    <p:extLst>
      <p:ext uri="{BB962C8B-B14F-4D97-AF65-F5344CB8AC3E}">
        <p14:creationId xmlns:p14="http://schemas.microsoft.com/office/powerpoint/2010/main" val="4177501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2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2"/>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32026" y="1340768"/>
            <a:ext cx="5603934" cy="2154436"/>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Speed</a:t>
            </a:r>
          </a:p>
          <a:p>
            <a:pPr marL="800100" lvl="1" indent="-342900">
              <a:buFont typeface="Wingdings" panose="05000000000000000000" pitchFamily="2" charset="2"/>
              <a:buChar char="ü"/>
              <a:defRPr/>
            </a:pPr>
            <a:r>
              <a:rPr lang="it-IT" sz="2200" dirty="0">
                <a:latin typeface="Calibri"/>
                <a:ea typeface="Calibri"/>
                <a:cs typeface="Calibri"/>
                <a:sym typeface="Calibri"/>
              </a:rPr>
              <a:t>VRS</a:t>
            </a:r>
          </a:p>
          <a:p>
            <a:pPr marL="800100" lvl="1" indent="-342900">
              <a:buFont typeface="Wingdings" panose="05000000000000000000" pitchFamily="2" charset="2"/>
              <a:buChar char="ü"/>
              <a:defRPr/>
            </a:pPr>
            <a:r>
              <a:rPr lang="it-IT" sz="2200" dirty="0">
                <a:latin typeface="Calibri"/>
                <a:ea typeface="Calibri"/>
                <a:cs typeface="Calibri"/>
                <a:sym typeface="Calibri"/>
              </a:rPr>
              <a:t>Optical </a:t>
            </a:r>
            <a:r>
              <a:rPr lang="it-IT" sz="2200" dirty="0" err="1">
                <a:latin typeface="Calibri"/>
                <a:ea typeface="Calibri"/>
                <a:cs typeface="Calibri"/>
                <a:sym typeface="Calibri"/>
              </a:rPr>
              <a:t>encorder</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 name="Immagine 1">
            <a:extLst>
              <a:ext uri="{FF2B5EF4-FFF2-40B4-BE49-F238E27FC236}">
                <a16:creationId xmlns:a16="http://schemas.microsoft.com/office/drawing/2014/main" id="{CCAD85A4-7616-A37E-BDCE-B921CE048847}"/>
              </a:ext>
            </a:extLst>
          </p:cNvPr>
          <p:cNvPicPr>
            <a:picLocks noChangeAspect="1"/>
          </p:cNvPicPr>
          <p:nvPr/>
        </p:nvPicPr>
        <p:blipFill>
          <a:blip r:embed="rId3"/>
          <a:stretch>
            <a:fillRect/>
          </a:stretch>
        </p:blipFill>
        <p:spPr>
          <a:xfrm>
            <a:off x="253268" y="2578337"/>
            <a:ext cx="5361449" cy="3895986"/>
          </a:xfrm>
          <a:prstGeom prst="rect">
            <a:avLst/>
          </a:prstGeom>
        </p:spPr>
      </p:pic>
      <p:pic>
        <p:nvPicPr>
          <p:cNvPr id="3" name="Immagine 2">
            <a:extLst>
              <a:ext uri="{FF2B5EF4-FFF2-40B4-BE49-F238E27FC236}">
                <a16:creationId xmlns:a16="http://schemas.microsoft.com/office/drawing/2014/main" id="{AD090B22-F809-31DF-B091-9C7B9B1998DC}"/>
              </a:ext>
            </a:extLst>
          </p:cNvPr>
          <p:cNvPicPr>
            <a:picLocks noChangeAspect="1"/>
          </p:cNvPicPr>
          <p:nvPr/>
        </p:nvPicPr>
        <p:blipFill>
          <a:blip r:embed="rId4"/>
          <a:stretch>
            <a:fillRect/>
          </a:stretch>
        </p:blipFill>
        <p:spPr>
          <a:xfrm>
            <a:off x="6960096" y="2521802"/>
            <a:ext cx="3988842" cy="2896840"/>
          </a:xfrm>
          <a:prstGeom prst="rect">
            <a:avLst/>
          </a:prstGeom>
        </p:spPr>
      </p:pic>
    </p:spTree>
    <p:extLst>
      <p:ext uri="{BB962C8B-B14F-4D97-AF65-F5344CB8AC3E}">
        <p14:creationId xmlns:p14="http://schemas.microsoft.com/office/powerpoint/2010/main" val="929905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B9293-CAB1-B6A1-F377-82047996AA40}"/>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11E3CC83-0100-D5E0-E3CF-FE337E669A74}"/>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endParaRPr lang="it-IT" sz="2200" dirty="0">
              <a:solidFill>
                <a:schemeClr val="tx1"/>
              </a:solidFill>
            </a:endParaRPr>
          </a:p>
          <a:p>
            <a:endParaRPr lang="it-IT" sz="4800" dirty="0"/>
          </a:p>
        </p:txBody>
      </p:sp>
      <p:sp>
        <p:nvSpPr>
          <p:cNvPr id="4" name="CasellaDiTesto 3">
            <a:extLst>
              <a:ext uri="{FF2B5EF4-FFF2-40B4-BE49-F238E27FC236}">
                <a16:creationId xmlns:a16="http://schemas.microsoft.com/office/drawing/2014/main" id="{B4C48556-B155-6B49-A806-8CA79184B073}"/>
              </a:ext>
            </a:extLst>
          </p:cNvPr>
          <p:cNvSpPr txBox="1"/>
          <p:nvPr/>
        </p:nvSpPr>
        <p:spPr>
          <a:xfrm>
            <a:off x="362139" y="1602093"/>
            <a:ext cx="10755517" cy="646331"/>
          </a:xfrm>
          <a:prstGeom prst="rect">
            <a:avLst/>
          </a:prstGeom>
          <a:noFill/>
        </p:spPr>
        <p:txBody>
          <a:bodyPr wrap="square">
            <a:spAutoFit/>
          </a:bodyPr>
          <a:lstStyle/>
          <a:p>
            <a:r>
              <a:rPr lang="en-US" b="0" i="0" dirty="0">
                <a:effectLst/>
                <a:latin typeface="Open Sans" panose="020B0606030504020204" pitchFamily="34" charset="0"/>
              </a:rPr>
              <a:t>All communication between electronic components are facilitated by </a:t>
            </a:r>
            <a:r>
              <a:rPr lang="en-US" b="1" i="0" dirty="0">
                <a:effectLst/>
                <a:latin typeface="Open Sans" panose="020B0606030504020204" pitchFamily="34" charset="0"/>
              </a:rPr>
              <a:t>electronic signals.</a:t>
            </a:r>
            <a:r>
              <a:rPr lang="en-US" b="0" i="0" dirty="0">
                <a:effectLst/>
                <a:latin typeface="Open Sans" panose="020B0606030504020204" pitchFamily="34" charset="0"/>
              </a:rPr>
              <a:t> There are two main types of electronic signals: </a:t>
            </a:r>
            <a:r>
              <a:rPr lang="en-US" b="1" i="0" dirty="0">
                <a:effectLst/>
                <a:latin typeface="Open Sans" panose="020B0606030504020204" pitchFamily="34" charset="0"/>
              </a:rPr>
              <a:t>analog &amp; digital</a:t>
            </a:r>
            <a:r>
              <a:rPr lang="en-US" b="0" i="0" dirty="0">
                <a:effectLst/>
                <a:latin typeface="Open Sans" panose="020B0606030504020204" pitchFamily="34" charset="0"/>
              </a:rPr>
              <a:t>.</a:t>
            </a:r>
            <a:endParaRPr lang="it-IT" dirty="0"/>
          </a:p>
        </p:txBody>
      </p:sp>
      <p:sp>
        <p:nvSpPr>
          <p:cNvPr id="8" name="CasellaDiTesto 7">
            <a:extLst>
              <a:ext uri="{FF2B5EF4-FFF2-40B4-BE49-F238E27FC236}">
                <a16:creationId xmlns:a16="http://schemas.microsoft.com/office/drawing/2014/main" id="{DF02444A-C794-7096-A078-85A883C8E64E}"/>
              </a:ext>
            </a:extLst>
          </p:cNvPr>
          <p:cNvSpPr txBox="1"/>
          <p:nvPr/>
        </p:nvSpPr>
        <p:spPr>
          <a:xfrm>
            <a:off x="362139" y="4222635"/>
            <a:ext cx="11117655" cy="923330"/>
          </a:xfrm>
          <a:prstGeom prst="rect">
            <a:avLst/>
          </a:prstGeom>
          <a:noFill/>
        </p:spPr>
        <p:txBody>
          <a:bodyPr wrap="square">
            <a:spAutoFit/>
          </a:bodyPr>
          <a:lstStyle/>
          <a:p>
            <a:pPr algn="just"/>
            <a:r>
              <a:rPr lang="en-US" b="0" i="0" dirty="0">
                <a:effectLst/>
                <a:latin typeface="Lato" panose="020F0502020204030203" pitchFamily="34" charset="0"/>
              </a:rPr>
              <a:t>Signals represent and transfer data based on time (often referred to in terms of frequency) and amplitude. Systems need signal connectors to use the information transmitted by signals, whether those signals represent video, audio, </a:t>
            </a:r>
            <a:r>
              <a:rPr lang="en-US" b="0" i="0" u="none" strike="noStrike" dirty="0">
                <a:effectLst/>
                <a:latin typeface="Lato" panose="020F0502020204030203" pitchFamily="34" charset="0"/>
                <a:hlinkClick r:id="rId2">
                  <a:extLst>
                    <a:ext uri="{A12FA001-AC4F-418D-AE19-62706E023703}">
                      <ahyp:hlinkClr xmlns:ahyp="http://schemas.microsoft.com/office/drawing/2018/hyperlinkcolor" val="tx"/>
                    </a:ext>
                  </a:extLst>
                </a:hlinkClick>
              </a:rPr>
              <a:t>sensor data</a:t>
            </a:r>
            <a:r>
              <a:rPr lang="en-US" b="0" i="0" dirty="0">
                <a:effectLst/>
                <a:latin typeface="Lato" panose="020F0502020204030203" pitchFamily="34" charset="0"/>
              </a:rPr>
              <a:t>, or control instructions.</a:t>
            </a:r>
            <a:endParaRPr lang="it-IT" dirty="0"/>
          </a:p>
        </p:txBody>
      </p:sp>
      <p:sp>
        <p:nvSpPr>
          <p:cNvPr id="10" name="CasellaDiTesto 9">
            <a:extLst>
              <a:ext uri="{FF2B5EF4-FFF2-40B4-BE49-F238E27FC236}">
                <a16:creationId xmlns:a16="http://schemas.microsoft.com/office/drawing/2014/main" id="{ACA302DA-DB36-A0BE-19CE-E24FEBBF0C00}"/>
              </a:ext>
            </a:extLst>
          </p:cNvPr>
          <p:cNvSpPr txBox="1"/>
          <p:nvPr/>
        </p:nvSpPr>
        <p:spPr>
          <a:xfrm>
            <a:off x="362139" y="2635365"/>
            <a:ext cx="10483913" cy="1200329"/>
          </a:xfrm>
          <a:prstGeom prst="rect">
            <a:avLst/>
          </a:prstGeom>
          <a:noFill/>
        </p:spPr>
        <p:txBody>
          <a:bodyPr wrap="square">
            <a:spAutoFit/>
          </a:bodyPr>
          <a:lstStyle/>
          <a:p>
            <a:pPr algn="just"/>
            <a:r>
              <a:rPr lang="en-US" b="0" i="0" dirty="0">
                <a:effectLst/>
                <a:latin typeface="Lato" panose="020F0502020204030203" pitchFamily="34" charset="0"/>
              </a:rPr>
              <a:t>Analog and digital signals use changes in time and amplitude to represent data for transfer and reception. From controlling UAVs for defense applications to sharing information between devices at home, their use has become ambiguous, being used in everything. First, engineers must carefully consider the interconnect solution for these signals to be sent and received correctly.</a:t>
            </a:r>
            <a:endParaRPr lang="it-IT" dirty="0"/>
          </a:p>
        </p:txBody>
      </p:sp>
    </p:spTree>
    <p:extLst>
      <p:ext uri="{BB962C8B-B14F-4D97-AF65-F5344CB8AC3E}">
        <p14:creationId xmlns:p14="http://schemas.microsoft.com/office/powerpoint/2010/main" val="2929650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9A3BFD7-F53D-C8CA-13F3-398563AD5EC9}"/>
              </a:ext>
            </a:extLst>
          </p:cNvPr>
          <p:cNvPicPr>
            <a:picLocks noChangeAspect="1"/>
          </p:cNvPicPr>
          <p:nvPr/>
        </p:nvPicPr>
        <p:blipFill>
          <a:blip r:embed="rId2"/>
          <a:stretch>
            <a:fillRect/>
          </a:stretch>
        </p:blipFill>
        <p:spPr>
          <a:xfrm>
            <a:off x="5052140" y="3428581"/>
            <a:ext cx="4519223" cy="3329161"/>
          </a:xfrm>
          <a:prstGeom prst="rect">
            <a:avLst/>
          </a:prstGeom>
        </p:spPr>
      </p:pic>
      <p:sp>
        <p:nvSpPr>
          <p:cNvPr id="10" name="Segnaposto testo 1">
            <a:extLst>
              <a:ext uri="{FF2B5EF4-FFF2-40B4-BE49-F238E27FC236}">
                <a16:creationId xmlns:a16="http://schemas.microsoft.com/office/drawing/2014/main" id="{B5767B87-C783-AE89-83EE-5B53B2C71424}"/>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Sensors</a:t>
            </a:r>
            <a:r>
              <a:rPr lang="it-IT" sz="2800" dirty="0">
                <a:solidFill>
                  <a:schemeClr val="tx1"/>
                </a:solidFill>
              </a:rPr>
              <a:t> </a:t>
            </a:r>
          </a:p>
        </p:txBody>
      </p:sp>
      <p:pic>
        <p:nvPicPr>
          <p:cNvPr id="11" name="Immagine 10">
            <a:extLst>
              <a:ext uri="{FF2B5EF4-FFF2-40B4-BE49-F238E27FC236}">
                <a16:creationId xmlns:a16="http://schemas.microsoft.com/office/drawing/2014/main" id="{3BC549DA-EDB1-0794-4B1A-9366662C26E6}"/>
              </a:ext>
            </a:extLst>
          </p:cNvPr>
          <p:cNvPicPr>
            <a:picLocks noChangeAspect="1"/>
          </p:cNvPicPr>
          <p:nvPr/>
        </p:nvPicPr>
        <p:blipFill>
          <a:blip r:embed="rId3"/>
          <a:stretch>
            <a:fillRect/>
          </a:stretch>
        </p:blipFill>
        <p:spPr>
          <a:xfrm>
            <a:off x="0" y="6131306"/>
            <a:ext cx="1442887" cy="686035"/>
          </a:xfrm>
          <a:prstGeom prst="rect">
            <a:avLst/>
          </a:prstGeom>
        </p:spPr>
      </p:pic>
      <p:sp>
        <p:nvSpPr>
          <p:cNvPr id="5" name="CasellaDiTesto 4">
            <a:extLst>
              <a:ext uri="{FF2B5EF4-FFF2-40B4-BE49-F238E27FC236}">
                <a16:creationId xmlns:a16="http://schemas.microsoft.com/office/drawing/2014/main" id="{3D396F2A-6AFE-28A2-C62B-B3766041EF72}"/>
              </a:ext>
            </a:extLst>
          </p:cNvPr>
          <p:cNvSpPr txBox="1"/>
          <p:nvPr/>
        </p:nvSpPr>
        <p:spPr>
          <a:xfrm>
            <a:off x="119336" y="1340768"/>
            <a:ext cx="5603934" cy="1815882"/>
          </a:xfrm>
          <a:prstGeom prst="rect">
            <a:avLst/>
          </a:prstGeom>
          <a:noFill/>
        </p:spPr>
        <p:txBody>
          <a:bodyPr wrap="square">
            <a:spAutoFit/>
          </a:bodyPr>
          <a:lstStyle/>
          <a:p>
            <a:pPr marL="342900" indent="-342900" eaLnBrk="1" hangingPunct="1">
              <a:buFont typeface="Arial" panose="020B0604020202020204" pitchFamily="34" charset="0"/>
              <a:buChar char="•"/>
              <a:defRPr/>
            </a:pPr>
            <a:r>
              <a:rPr lang="it-IT" sz="2400" b="1" dirty="0">
                <a:solidFill>
                  <a:srgbClr val="FF0000"/>
                </a:solidFill>
              </a:rPr>
              <a:t>Torque</a:t>
            </a:r>
          </a:p>
          <a:p>
            <a:pPr marL="800100" lvl="1" indent="-342900">
              <a:buFont typeface="Wingdings" panose="05000000000000000000" pitchFamily="2" charset="2"/>
              <a:buChar char="ü"/>
              <a:defRPr/>
            </a:pPr>
            <a:r>
              <a:rPr lang="it-IT" sz="2200" dirty="0" err="1">
                <a:latin typeface="Calibri"/>
                <a:ea typeface="Calibri"/>
                <a:cs typeface="Calibri"/>
                <a:sym typeface="Calibri"/>
              </a:rPr>
              <a:t>Torsiometer</a:t>
            </a:r>
            <a:endParaRPr lang="it-IT" sz="2200" dirty="0">
              <a:latin typeface="Calibri"/>
              <a:ea typeface="Calibri"/>
              <a:cs typeface="Calibri"/>
              <a:sym typeface="Calibri"/>
            </a:endParaRPr>
          </a:p>
          <a:p>
            <a:pPr marL="800100" lvl="1" indent="-342900">
              <a:buFont typeface="Wingdings" panose="05000000000000000000" pitchFamily="2" charset="2"/>
              <a:buChar char="ü"/>
              <a:defRPr/>
            </a:pPr>
            <a:r>
              <a:rPr lang="it-IT" sz="2200" dirty="0">
                <a:latin typeface="Calibri"/>
                <a:ea typeface="Calibri"/>
                <a:cs typeface="Calibri"/>
                <a:sym typeface="Calibri"/>
              </a:rPr>
              <a:t>Load </a:t>
            </a:r>
            <a:r>
              <a:rPr lang="it-IT" sz="2200" dirty="0" err="1">
                <a:latin typeface="Calibri"/>
                <a:ea typeface="Calibri"/>
                <a:cs typeface="Calibri"/>
                <a:sym typeface="Calibri"/>
              </a:rPr>
              <a:t>cell</a:t>
            </a:r>
            <a:endParaRPr lang="it-IT" sz="2200" dirty="0">
              <a:latin typeface="Calibri"/>
              <a:ea typeface="Calibri"/>
              <a:cs typeface="Calibri"/>
              <a:sym typeface="Calibri"/>
            </a:endParaRPr>
          </a:p>
          <a:p>
            <a:endParaRPr lang="it-IT" sz="2200" b="1" dirty="0">
              <a:solidFill>
                <a:srgbClr val="002060"/>
              </a:solidFill>
              <a:latin typeface="Calibri"/>
              <a:cs typeface="Calibri"/>
              <a:sym typeface="Calibri"/>
            </a:endParaRPr>
          </a:p>
          <a:p>
            <a:endParaRPr lang="it-IT" sz="2200" dirty="0"/>
          </a:p>
        </p:txBody>
      </p:sp>
      <p:sp>
        <p:nvSpPr>
          <p:cNvPr id="4" name="AutoShape 2" descr="360° Tour: How Engines Are Tested - Škoda Storyboard">
            <a:extLst>
              <a:ext uri="{FF2B5EF4-FFF2-40B4-BE49-F238E27FC236}">
                <a16:creationId xmlns:a16="http://schemas.microsoft.com/office/drawing/2014/main" id="{9996ACF1-078C-EA44-E6D5-B99C8E82632D}"/>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 name="Immagine 1">
            <a:extLst>
              <a:ext uri="{FF2B5EF4-FFF2-40B4-BE49-F238E27FC236}">
                <a16:creationId xmlns:a16="http://schemas.microsoft.com/office/drawing/2014/main" id="{1F225014-478B-FC5F-0696-631457F2481B}"/>
              </a:ext>
            </a:extLst>
          </p:cNvPr>
          <p:cNvPicPr>
            <a:picLocks noChangeAspect="1"/>
          </p:cNvPicPr>
          <p:nvPr/>
        </p:nvPicPr>
        <p:blipFill>
          <a:blip r:embed="rId4"/>
          <a:stretch>
            <a:fillRect/>
          </a:stretch>
        </p:blipFill>
        <p:spPr>
          <a:xfrm>
            <a:off x="8761340" y="1034272"/>
            <a:ext cx="3311324" cy="3053920"/>
          </a:xfrm>
          <a:prstGeom prst="rect">
            <a:avLst/>
          </a:prstGeom>
        </p:spPr>
      </p:pic>
      <p:pic>
        <p:nvPicPr>
          <p:cNvPr id="6" name="Immagine 5">
            <a:extLst>
              <a:ext uri="{FF2B5EF4-FFF2-40B4-BE49-F238E27FC236}">
                <a16:creationId xmlns:a16="http://schemas.microsoft.com/office/drawing/2014/main" id="{3659DC94-1053-9456-98AD-48ABC6D0994D}"/>
              </a:ext>
            </a:extLst>
          </p:cNvPr>
          <p:cNvPicPr>
            <a:picLocks noChangeAspect="1"/>
          </p:cNvPicPr>
          <p:nvPr/>
        </p:nvPicPr>
        <p:blipFill>
          <a:blip r:embed="rId5"/>
          <a:stretch>
            <a:fillRect/>
          </a:stretch>
        </p:blipFill>
        <p:spPr>
          <a:xfrm>
            <a:off x="1009423" y="2680981"/>
            <a:ext cx="3797225" cy="3693395"/>
          </a:xfrm>
          <a:prstGeom prst="rect">
            <a:avLst/>
          </a:prstGeom>
        </p:spPr>
      </p:pic>
    </p:spTree>
    <p:extLst>
      <p:ext uri="{BB962C8B-B14F-4D97-AF65-F5344CB8AC3E}">
        <p14:creationId xmlns:p14="http://schemas.microsoft.com/office/powerpoint/2010/main" val="973620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C5E60-FB2A-A2AD-8BD3-4BB1CB59C9DB}"/>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EE379CCF-1AB4-6D31-079E-F6EEB8AD1404}"/>
              </a:ext>
            </a:extLst>
          </p:cNvPr>
          <p:cNvSpPr>
            <a:spLocks noGrp="1"/>
          </p:cNvSpPr>
          <p:nvPr>
            <p:ph type="body" sz="quarter" idx="11"/>
          </p:nvPr>
        </p:nvSpPr>
        <p:spPr/>
        <p:txBody>
          <a:bodyPr/>
          <a:lstStyle/>
          <a:p>
            <a:r>
              <a:rPr lang="it-IT" sz="3600" dirty="0" err="1"/>
              <a:t>Outline</a:t>
            </a:r>
            <a:endParaRPr lang="it-IT" sz="3600" dirty="0"/>
          </a:p>
        </p:txBody>
      </p:sp>
      <p:sp>
        <p:nvSpPr>
          <p:cNvPr id="3" name="CasellaDiTesto 2">
            <a:extLst>
              <a:ext uri="{FF2B5EF4-FFF2-40B4-BE49-F238E27FC236}">
                <a16:creationId xmlns:a16="http://schemas.microsoft.com/office/drawing/2014/main" id="{D148D2B4-799E-B868-E5D0-0C5BAF38D64E}"/>
              </a:ext>
            </a:extLst>
          </p:cNvPr>
          <p:cNvSpPr txBox="1"/>
          <p:nvPr/>
        </p:nvSpPr>
        <p:spPr>
          <a:xfrm>
            <a:off x="431799" y="1124747"/>
            <a:ext cx="6097508" cy="2677656"/>
          </a:xfrm>
          <a:prstGeom prst="rect">
            <a:avLst/>
          </a:prstGeom>
          <a:noFill/>
        </p:spPr>
        <p:txBody>
          <a:bodyPr wrap="square">
            <a:spAutoFit/>
          </a:bodyPr>
          <a:lstStyle/>
          <a:p>
            <a:pPr marL="285750" indent="-285750">
              <a:buFont typeface="Arial" panose="020B0604020202020204" pitchFamily="34" charset="0"/>
              <a:buChar char="•"/>
            </a:pPr>
            <a:r>
              <a:rPr lang="it-IT" sz="2400" dirty="0">
                <a:solidFill>
                  <a:schemeClr val="bg1">
                    <a:lumMod val="65000"/>
                  </a:schemeClr>
                </a:solidFill>
              </a:rPr>
              <a:t>Electronic </a:t>
            </a:r>
            <a:r>
              <a:rPr lang="it-IT" sz="2400" dirty="0" err="1">
                <a:solidFill>
                  <a:schemeClr val="bg1">
                    <a:lumMod val="65000"/>
                  </a:schemeClr>
                </a:solidFill>
              </a:rPr>
              <a:t>Signals</a:t>
            </a:r>
            <a:endParaRPr lang="it-IT" sz="2400" dirty="0">
              <a:solidFill>
                <a:schemeClr val="bg1">
                  <a:lumMod val="65000"/>
                </a:schemeClr>
              </a:solidFill>
            </a:endParaRPr>
          </a:p>
          <a:p>
            <a:pPr lvl="1"/>
            <a:endParaRPr lang="it-IT" sz="2400" dirty="0"/>
          </a:p>
          <a:p>
            <a:pPr marL="285750" indent="-285750">
              <a:buFont typeface="Arial" panose="020B0604020202020204" pitchFamily="34" charset="0"/>
              <a:buChar char="•"/>
            </a:pPr>
            <a:r>
              <a:rPr lang="it-IT" sz="2400" dirty="0" err="1">
                <a:solidFill>
                  <a:schemeClr val="bg1">
                    <a:lumMod val="65000"/>
                  </a:schemeClr>
                </a:solidFill>
              </a:rPr>
              <a:t>Sensors</a:t>
            </a:r>
            <a:r>
              <a:rPr lang="it-IT" sz="2400" dirty="0">
                <a:solidFill>
                  <a:schemeClr val="bg1">
                    <a:lumMod val="65000"/>
                  </a:schemeClr>
                </a:solidFill>
              </a:rPr>
              <a:t> </a:t>
            </a:r>
          </a:p>
          <a:p>
            <a:pPr marL="285750" indent="-285750">
              <a:buFont typeface="Arial" panose="020B0604020202020204" pitchFamily="34" charset="0"/>
              <a:buChar char="•"/>
            </a:pPr>
            <a:endParaRPr lang="it-IT" sz="2400" b="1" dirty="0"/>
          </a:p>
          <a:p>
            <a:pPr marL="285750" indent="-285750">
              <a:buFont typeface="Arial" panose="020B0604020202020204" pitchFamily="34" charset="0"/>
              <a:buChar char="•"/>
            </a:pPr>
            <a:r>
              <a:rPr lang="it-IT" sz="2400" b="1" dirty="0" err="1"/>
              <a:t>Actuators</a:t>
            </a:r>
            <a:endParaRPr lang="it-IT" sz="2400" b="1" dirty="0"/>
          </a:p>
          <a:p>
            <a:endParaRPr lang="it-IT" sz="2400" dirty="0">
              <a:solidFill>
                <a:schemeClr val="bg1">
                  <a:lumMod val="65000"/>
                </a:schemeClr>
              </a:solidFill>
            </a:endParaRPr>
          </a:p>
          <a:p>
            <a:pPr marL="285750" indent="-285750">
              <a:buFont typeface="Arial" panose="020B0604020202020204" pitchFamily="34" charset="0"/>
              <a:buChar char="•"/>
            </a:pPr>
            <a:r>
              <a:rPr lang="it-IT" sz="2400" dirty="0">
                <a:solidFill>
                  <a:schemeClr val="bg1">
                    <a:lumMod val="65000"/>
                  </a:schemeClr>
                </a:solidFill>
              </a:rPr>
              <a:t>Serial </a:t>
            </a:r>
            <a:r>
              <a:rPr lang="it-IT" sz="2400" dirty="0" err="1">
                <a:solidFill>
                  <a:schemeClr val="bg1">
                    <a:lumMod val="65000"/>
                  </a:schemeClr>
                </a:solidFill>
              </a:rPr>
              <a:t>Communication</a:t>
            </a:r>
            <a:r>
              <a:rPr lang="it-IT" sz="2400" dirty="0">
                <a:solidFill>
                  <a:schemeClr val="bg1">
                    <a:lumMod val="65000"/>
                  </a:schemeClr>
                </a:solidFill>
              </a:rPr>
              <a:t> </a:t>
            </a:r>
            <a:r>
              <a:rPr lang="it-IT" sz="2400" dirty="0" err="1">
                <a:solidFill>
                  <a:schemeClr val="bg1">
                    <a:lumMod val="65000"/>
                  </a:schemeClr>
                </a:solidFill>
              </a:rPr>
              <a:t>protocols</a:t>
            </a:r>
            <a:endParaRPr lang="it-IT" sz="2400" dirty="0">
              <a:solidFill>
                <a:schemeClr val="bg1">
                  <a:lumMod val="65000"/>
                </a:schemeClr>
              </a:solidFill>
            </a:endParaRPr>
          </a:p>
        </p:txBody>
      </p:sp>
    </p:spTree>
    <p:extLst>
      <p:ext uri="{BB962C8B-B14F-4D97-AF65-F5344CB8AC3E}">
        <p14:creationId xmlns:p14="http://schemas.microsoft.com/office/powerpoint/2010/main" val="1152568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052FA-72A4-CD36-F59F-D5D864DBAB9C}"/>
            </a:ext>
          </a:extLst>
        </p:cNvPr>
        <p:cNvGrpSpPr/>
        <p:nvPr/>
      </p:nvGrpSpPr>
      <p:grpSpPr>
        <a:xfrm>
          <a:off x="0" y="0"/>
          <a:ext cx="0" cy="0"/>
          <a:chOff x="0" y="0"/>
          <a:chExt cx="0" cy="0"/>
        </a:xfrm>
      </p:grpSpPr>
      <p:pic>
        <p:nvPicPr>
          <p:cNvPr id="18" name="Immagine 17">
            <a:extLst>
              <a:ext uri="{FF2B5EF4-FFF2-40B4-BE49-F238E27FC236}">
                <a16:creationId xmlns:a16="http://schemas.microsoft.com/office/drawing/2014/main" id="{4C6C747D-04A5-618D-57F7-DB274137845A}"/>
              </a:ext>
            </a:extLst>
          </p:cNvPr>
          <p:cNvPicPr>
            <a:picLocks noChangeAspect="1"/>
          </p:cNvPicPr>
          <p:nvPr/>
        </p:nvPicPr>
        <p:blipFill>
          <a:blip r:embed="rId2"/>
          <a:srcRect l="2388" t="12590" r="2906" b="7679"/>
          <a:stretch/>
        </p:blipFill>
        <p:spPr>
          <a:xfrm>
            <a:off x="4964680" y="3707154"/>
            <a:ext cx="3133593" cy="1477328"/>
          </a:xfrm>
          <a:prstGeom prst="rect">
            <a:avLst/>
          </a:prstGeom>
        </p:spPr>
      </p:pic>
      <p:pic>
        <p:nvPicPr>
          <p:cNvPr id="9" name="Immagine 8">
            <a:extLst>
              <a:ext uri="{FF2B5EF4-FFF2-40B4-BE49-F238E27FC236}">
                <a16:creationId xmlns:a16="http://schemas.microsoft.com/office/drawing/2014/main" id="{970A4FC0-48DD-F5A9-98B2-DABE70A9BE8F}"/>
              </a:ext>
            </a:extLst>
          </p:cNvPr>
          <p:cNvPicPr>
            <a:picLocks noChangeAspect="1"/>
          </p:cNvPicPr>
          <p:nvPr/>
        </p:nvPicPr>
        <p:blipFill>
          <a:blip r:embed="rId3"/>
          <a:srcRect l="2842" t="13240" r="3914" b="7772"/>
          <a:stretch/>
        </p:blipFill>
        <p:spPr>
          <a:xfrm>
            <a:off x="1369002" y="4781777"/>
            <a:ext cx="4322618" cy="2050596"/>
          </a:xfrm>
          <a:prstGeom prst="rect">
            <a:avLst/>
          </a:prstGeom>
        </p:spPr>
      </p:pic>
      <p:sp>
        <p:nvSpPr>
          <p:cNvPr id="10" name="Segnaposto testo 1">
            <a:extLst>
              <a:ext uri="{FF2B5EF4-FFF2-40B4-BE49-F238E27FC236}">
                <a16:creationId xmlns:a16="http://schemas.microsoft.com/office/drawing/2014/main" id="{1A366A7B-67B8-758F-6923-71296D7B37E1}"/>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Actuator</a:t>
            </a:r>
            <a:r>
              <a:rPr lang="it-IT" sz="2800" dirty="0">
                <a:solidFill>
                  <a:schemeClr val="tx1"/>
                </a:solidFill>
              </a:rPr>
              <a:t> </a:t>
            </a:r>
          </a:p>
        </p:txBody>
      </p:sp>
      <p:pic>
        <p:nvPicPr>
          <p:cNvPr id="11" name="Immagine 10">
            <a:extLst>
              <a:ext uri="{FF2B5EF4-FFF2-40B4-BE49-F238E27FC236}">
                <a16:creationId xmlns:a16="http://schemas.microsoft.com/office/drawing/2014/main" id="{7F9F1B49-E27A-7AB0-E289-2B06A9BE7EF2}"/>
              </a:ext>
            </a:extLst>
          </p:cNvPr>
          <p:cNvPicPr>
            <a:picLocks noChangeAspect="1"/>
          </p:cNvPicPr>
          <p:nvPr/>
        </p:nvPicPr>
        <p:blipFill>
          <a:blip r:embed="rId4"/>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A8AAFE0E-28F0-CD9B-0C37-67DA4A570161}"/>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CasellaDiTesto 7">
            <a:extLst>
              <a:ext uri="{FF2B5EF4-FFF2-40B4-BE49-F238E27FC236}">
                <a16:creationId xmlns:a16="http://schemas.microsoft.com/office/drawing/2014/main" id="{076FC771-7B53-127E-798A-096E47ACDDC8}"/>
              </a:ext>
            </a:extLst>
          </p:cNvPr>
          <p:cNvSpPr txBox="1"/>
          <p:nvPr/>
        </p:nvSpPr>
        <p:spPr>
          <a:xfrm>
            <a:off x="267855" y="1397017"/>
            <a:ext cx="11129818" cy="1477328"/>
          </a:xfrm>
          <a:prstGeom prst="rect">
            <a:avLst/>
          </a:prstGeom>
          <a:noFill/>
        </p:spPr>
        <p:txBody>
          <a:bodyPr wrap="square">
            <a:spAutoFit/>
          </a:bodyPr>
          <a:lstStyle/>
          <a:p>
            <a:pPr algn="just"/>
            <a:r>
              <a:rPr lang="en-US" dirty="0"/>
              <a:t>An actuator, in simple terms, is used to actuate or change a physical state. Some examples are:</a:t>
            </a:r>
          </a:p>
          <a:p>
            <a:pPr algn="just"/>
            <a:endParaRPr lang="en-US" dirty="0"/>
          </a:p>
          <a:p>
            <a:pPr marL="285750" indent="-285750" algn="just">
              <a:buFont typeface="Arial" panose="020B0604020202020204" pitchFamily="34" charset="0"/>
              <a:buChar char="•"/>
            </a:pPr>
            <a:r>
              <a:rPr lang="en-US" dirty="0"/>
              <a:t>A light (such as an LED).</a:t>
            </a:r>
          </a:p>
          <a:p>
            <a:pPr marL="285750" indent="-285750" algn="just">
              <a:buFont typeface="Arial" panose="020B0604020202020204" pitchFamily="34" charset="0"/>
              <a:buChar char="•"/>
            </a:pPr>
            <a:r>
              <a:rPr lang="en-US" dirty="0"/>
              <a:t>A motor.</a:t>
            </a:r>
          </a:p>
          <a:p>
            <a:pPr marL="285750" indent="-285750" algn="just">
              <a:buFont typeface="Arial" panose="020B0604020202020204" pitchFamily="34" charset="0"/>
              <a:buChar char="•"/>
            </a:pPr>
            <a:r>
              <a:rPr lang="en-US" dirty="0"/>
              <a:t>A switch.</a:t>
            </a:r>
          </a:p>
        </p:txBody>
      </p:sp>
      <p:pic>
        <p:nvPicPr>
          <p:cNvPr id="12" name="Immagine 11">
            <a:extLst>
              <a:ext uri="{FF2B5EF4-FFF2-40B4-BE49-F238E27FC236}">
                <a16:creationId xmlns:a16="http://schemas.microsoft.com/office/drawing/2014/main" id="{508B0CA0-2AE8-D0C4-83F5-A933E8F47EB3}"/>
              </a:ext>
            </a:extLst>
          </p:cNvPr>
          <p:cNvPicPr>
            <a:picLocks noChangeAspect="1"/>
          </p:cNvPicPr>
          <p:nvPr/>
        </p:nvPicPr>
        <p:blipFill>
          <a:blip r:embed="rId5"/>
          <a:stretch>
            <a:fillRect/>
          </a:stretch>
        </p:blipFill>
        <p:spPr>
          <a:xfrm>
            <a:off x="31312" y="2990273"/>
            <a:ext cx="4195536" cy="2349500"/>
          </a:xfrm>
          <a:prstGeom prst="rect">
            <a:avLst/>
          </a:prstGeom>
        </p:spPr>
      </p:pic>
      <p:pic>
        <p:nvPicPr>
          <p:cNvPr id="13" name="Immagine 12">
            <a:extLst>
              <a:ext uri="{FF2B5EF4-FFF2-40B4-BE49-F238E27FC236}">
                <a16:creationId xmlns:a16="http://schemas.microsoft.com/office/drawing/2014/main" id="{862BB1BA-C43B-4380-FF87-6C346CEFDAFB}"/>
              </a:ext>
            </a:extLst>
          </p:cNvPr>
          <p:cNvPicPr>
            <a:picLocks noChangeAspect="1"/>
          </p:cNvPicPr>
          <p:nvPr/>
        </p:nvPicPr>
        <p:blipFill>
          <a:blip r:embed="rId6"/>
          <a:stretch>
            <a:fillRect/>
          </a:stretch>
        </p:blipFill>
        <p:spPr>
          <a:xfrm>
            <a:off x="9947130" y="3692525"/>
            <a:ext cx="2162175" cy="2114550"/>
          </a:xfrm>
          <a:prstGeom prst="rect">
            <a:avLst/>
          </a:prstGeom>
        </p:spPr>
      </p:pic>
      <p:pic>
        <p:nvPicPr>
          <p:cNvPr id="14" name="Immagine 13">
            <a:extLst>
              <a:ext uri="{FF2B5EF4-FFF2-40B4-BE49-F238E27FC236}">
                <a16:creationId xmlns:a16="http://schemas.microsoft.com/office/drawing/2014/main" id="{BCEF8D1C-3F31-8444-2044-4A1BF5AAA37C}"/>
              </a:ext>
            </a:extLst>
          </p:cNvPr>
          <p:cNvPicPr>
            <a:picLocks noChangeAspect="1"/>
          </p:cNvPicPr>
          <p:nvPr/>
        </p:nvPicPr>
        <p:blipFill>
          <a:blip r:embed="rId7"/>
          <a:stretch>
            <a:fillRect/>
          </a:stretch>
        </p:blipFill>
        <p:spPr>
          <a:xfrm>
            <a:off x="7972857" y="5074266"/>
            <a:ext cx="2619375" cy="1743075"/>
          </a:xfrm>
          <a:prstGeom prst="rect">
            <a:avLst/>
          </a:prstGeom>
        </p:spPr>
      </p:pic>
      <p:pic>
        <p:nvPicPr>
          <p:cNvPr id="15" name="Immagine 14">
            <a:extLst>
              <a:ext uri="{FF2B5EF4-FFF2-40B4-BE49-F238E27FC236}">
                <a16:creationId xmlns:a16="http://schemas.microsoft.com/office/drawing/2014/main" id="{143FC5DE-6D57-1BCC-F5DB-0EF7945E639B}"/>
              </a:ext>
            </a:extLst>
          </p:cNvPr>
          <p:cNvPicPr>
            <a:picLocks noChangeAspect="1"/>
          </p:cNvPicPr>
          <p:nvPr/>
        </p:nvPicPr>
        <p:blipFill>
          <a:blip r:embed="rId8"/>
          <a:stretch>
            <a:fillRect/>
          </a:stretch>
        </p:blipFill>
        <p:spPr>
          <a:xfrm>
            <a:off x="9707273" y="1549400"/>
            <a:ext cx="2143125" cy="2143125"/>
          </a:xfrm>
          <a:prstGeom prst="rect">
            <a:avLst/>
          </a:prstGeom>
        </p:spPr>
      </p:pic>
      <p:pic>
        <p:nvPicPr>
          <p:cNvPr id="16" name="Immagine 15">
            <a:extLst>
              <a:ext uri="{FF2B5EF4-FFF2-40B4-BE49-F238E27FC236}">
                <a16:creationId xmlns:a16="http://schemas.microsoft.com/office/drawing/2014/main" id="{FA2969FB-262A-879A-597E-A0F1C5103312}"/>
              </a:ext>
            </a:extLst>
          </p:cNvPr>
          <p:cNvPicPr>
            <a:picLocks noChangeAspect="1"/>
          </p:cNvPicPr>
          <p:nvPr/>
        </p:nvPicPr>
        <p:blipFill>
          <a:blip r:embed="rId9"/>
          <a:stretch>
            <a:fillRect/>
          </a:stretch>
        </p:blipFill>
        <p:spPr>
          <a:xfrm>
            <a:off x="4136447" y="1824759"/>
            <a:ext cx="2533650" cy="1809750"/>
          </a:xfrm>
          <a:prstGeom prst="rect">
            <a:avLst/>
          </a:prstGeom>
        </p:spPr>
      </p:pic>
      <p:pic>
        <p:nvPicPr>
          <p:cNvPr id="17" name="Immagine 16">
            <a:extLst>
              <a:ext uri="{FF2B5EF4-FFF2-40B4-BE49-F238E27FC236}">
                <a16:creationId xmlns:a16="http://schemas.microsoft.com/office/drawing/2014/main" id="{BEF1DF2A-F565-E728-7709-9222880DD909}"/>
              </a:ext>
            </a:extLst>
          </p:cNvPr>
          <p:cNvPicPr>
            <a:picLocks noChangeAspect="1"/>
          </p:cNvPicPr>
          <p:nvPr/>
        </p:nvPicPr>
        <p:blipFill>
          <a:blip r:embed="rId10"/>
          <a:stretch>
            <a:fillRect/>
          </a:stretch>
        </p:blipFill>
        <p:spPr>
          <a:xfrm>
            <a:off x="7160408" y="1955997"/>
            <a:ext cx="2343150" cy="1952625"/>
          </a:xfrm>
          <a:prstGeom prst="rect">
            <a:avLst/>
          </a:prstGeom>
        </p:spPr>
      </p:pic>
    </p:spTree>
    <p:extLst>
      <p:ext uri="{BB962C8B-B14F-4D97-AF65-F5344CB8AC3E}">
        <p14:creationId xmlns:p14="http://schemas.microsoft.com/office/powerpoint/2010/main" val="3273760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E9C0A-21A0-79E8-8695-42AC457EB16B}"/>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2125E6B3-8267-6613-5D5C-EA957D081A0F}"/>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Actuator</a:t>
            </a:r>
            <a:r>
              <a:rPr lang="it-IT" sz="2800" dirty="0">
                <a:solidFill>
                  <a:schemeClr val="tx1"/>
                </a:solidFill>
              </a:rPr>
              <a:t> </a:t>
            </a:r>
          </a:p>
        </p:txBody>
      </p:sp>
      <p:pic>
        <p:nvPicPr>
          <p:cNvPr id="11" name="Immagine 10">
            <a:extLst>
              <a:ext uri="{FF2B5EF4-FFF2-40B4-BE49-F238E27FC236}">
                <a16:creationId xmlns:a16="http://schemas.microsoft.com/office/drawing/2014/main" id="{B4CD7055-EEAD-43AF-E85D-98BB6C99C4F7}"/>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C933B503-D418-110C-7711-0544EAD0287E}"/>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CasellaDiTesto 7">
            <a:extLst>
              <a:ext uri="{FF2B5EF4-FFF2-40B4-BE49-F238E27FC236}">
                <a16:creationId xmlns:a16="http://schemas.microsoft.com/office/drawing/2014/main" id="{3F2D781B-B50E-C173-B200-234316FFFC48}"/>
              </a:ext>
            </a:extLst>
          </p:cNvPr>
          <p:cNvSpPr txBox="1"/>
          <p:nvPr/>
        </p:nvSpPr>
        <p:spPr>
          <a:xfrm>
            <a:off x="267855" y="1397017"/>
            <a:ext cx="11129818" cy="369332"/>
          </a:xfrm>
          <a:prstGeom prst="rect">
            <a:avLst/>
          </a:prstGeom>
          <a:noFill/>
        </p:spPr>
        <p:txBody>
          <a:bodyPr wrap="square">
            <a:spAutoFit/>
          </a:bodyPr>
          <a:lstStyle/>
          <a:p>
            <a:r>
              <a:rPr lang="en-US" dirty="0"/>
              <a:t>Actuators converts electric signals into e.g. radiant energy (light) or mechanical energy (movement).</a:t>
            </a:r>
          </a:p>
        </p:txBody>
      </p:sp>
      <p:pic>
        <p:nvPicPr>
          <p:cNvPr id="2" name="Immagine 1">
            <a:extLst>
              <a:ext uri="{FF2B5EF4-FFF2-40B4-BE49-F238E27FC236}">
                <a16:creationId xmlns:a16="http://schemas.microsoft.com/office/drawing/2014/main" id="{00052F65-9992-4B4E-2BEB-250378388A9D}"/>
              </a:ext>
            </a:extLst>
          </p:cNvPr>
          <p:cNvPicPr>
            <a:picLocks noChangeAspect="1"/>
          </p:cNvPicPr>
          <p:nvPr/>
        </p:nvPicPr>
        <p:blipFill>
          <a:blip r:embed="rId3"/>
          <a:stretch>
            <a:fillRect/>
          </a:stretch>
        </p:blipFill>
        <p:spPr>
          <a:xfrm>
            <a:off x="3659475" y="2129740"/>
            <a:ext cx="4625543" cy="4129644"/>
          </a:xfrm>
          <a:prstGeom prst="rect">
            <a:avLst/>
          </a:prstGeom>
        </p:spPr>
      </p:pic>
      <p:sp>
        <p:nvSpPr>
          <p:cNvPr id="3" name="Rettangolo 2">
            <a:extLst>
              <a:ext uri="{FF2B5EF4-FFF2-40B4-BE49-F238E27FC236}">
                <a16:creationId xmlns:a16="http://schemas.microsoft.com/office/drawing/2014/main" id="{8F37704D-390E-3ECF-AF7E-B11BF460F195}"/>
              </a:ext>
            </a:extLst>
          </p:cNvPr>
          <p:cNvSpPr>
            <a:spLocks/>
          </p:cNvSpPr>
          <p:nvPr/>
        </p:nvSpPr>
        <p:spPr>
          <a:xfrm>
            <a:off x="5597236" y="2713183"/>
            <a:ext cx="1866916"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40599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0A1C-031D-845B-D30F-36DA6A3329B1}"/>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C4D9F271-9F15-7A6D-2BF3-07E823FA04DD}"/>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Actuator</a:t>
            </a:r>
            <a:r>
              <a:rPr lang="it-IT" sz="2800" dirty="0">
                <a:solidFill>
                  <a:schemeClr val="tx1"/>
                </a:solidFill>
              </a:rPr>
              <a:t> </a:t>
            </a:r>
          </a:p>
        </p:txBody>
      </p:sp>
      <p:pic>
        <p:nvPicPr>
          <p:cNvPr id="11" name="Immagine 10">
            <a:extLst>
              <a:ext uri="{FF2B5EF4-FFF2-40B4-BE49-F238E27FC236}">
                <a16:creationId xmlns:a16="http://schemas.microsoft.com/office/drawing/2014/main" id="{4BD5C83C-340E-2E4B-6B2D-704C868CD372}"/>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1DCAEC19-B897-AD0D-52C7-B8AB7D303184}"/>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84BE110E-5E1E-C118-62A5-0DC6F090B290}"/>
              </a:ext>
            </a:extLst>
          </p:cNvPr>
          <p:cNvSpPr txBox="1"/>
          <p:nvPr/>
        </p:nvSpPr>
        <p:spPr>
          <a:xfrm>
            <a:off x="400627" y="1277739"/>
            <a:ext cx="11390745" cy="923330"/>
          </a:xfrm>
          <a:prstGeom prst="rect">
            <a:avLst/>
          </a:prstGeom>
          <a:noFill/>
        </p:spPr>
        <p:txBody>
          <a:bodyPr wrap="square">
            <a:spAutoFit/>
          </a:bodyPr>
          <a:lstStyle/>
          <a:p>
            <a:pPr algn="just"/>
            <a:r>
              <a:rPr lang="en-US" dirty="0"/>
              <a:t>How actuators are controlled really depends on what type of component we have. The most simple way is to simply turn something on/off, while more advanced is controlling the amount of voltage a component receives (i.e. the speed of a motor).</a:t>
            </a:r>
            <a:endParaRPr lang="it-IT" dirty="0"/>
          </a:p>
        </p:txBody>
      </p:sp>
      <p:pic>
        <p:nvPicPr>
          <p:cNvPr id="12" name="Immagine 11">
            <a:extLst>
              <a:ext uri="{FF2B5EF4-FFF2-40B4-BE49-F238E27FC236}">
                <a16:creationId xmlns:a16="http://schemas.microsoft.com/office/drawing/2014/main" id="{968009ED-0B5D-3643-A8B3-AC5CE570A4CA}"/>
              </a:ext>
            </a:extLst>
          </p:cNvPr>
          <p:cNvPicPr>
            <a:picLocks noChangeAspect="1"/>
          </p:cNvPicPr>
          <p:nvPr/>
        </p:nvPicPr>
        <p:blipFill>
          <a:blip r:embed="rId3"/>
          <a:stretch>
            <a:fillRect/>
          </a:stretch>
        </p:blipFill>
        <p:spPr>
          <a:xfrm>
            <a:off x="1773382" y="2669310"/>
            <a:ext cx="8645235" cy="3362036"/>
          </a:xfrm>
          <a:prstGeom prst="rect">
            <a:avLst/>
          </a:prstGeom>
        </p:spPr>
      </p:pic>
    </p:spTree>
    <p:extLst>
      <p:ext uri="{BB962C8B-B14F-4D97-AF65-F5344CB8AC3E}">
        <p14:creationId xmlns:p14="http://schemas.microsoft.com/office/powerpoint/2010/main" val="2895556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615F-7512-14D9-EB23-B4465DB50E00}"/>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0AF710E9-49D8-0058-82EC-24D281DE2FD5}"/>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err="1">
                <a:solidFill>
                  <a:schemeClr val="tx1"/>
                </a:solidFill>
              </a:rPr>
              <a:t>Actuator</a:t>
            </a:r>
            <a:r>
              <a:rPr lang="it-IT" sz="2800" dirty="0">
                <a:solidFill>
                  <a:schemeClr val="tx1"/>
                </a:solidFill>
              </a:rPr>
              <a:t> </a:t>
            </a:r>
          </a:p>
        </p:txBody>
      </p:sp>
      <p:pic>
        <p:nvPicPr>
          <p:cNvPr id="11" name="Immagine 10">
            <a:extLst>
              <a:ext uri="{FF2B5EF4-FFF2-40B4-BE49-F238E27FC236}">
                <a16:creationId xmlns:a16="http://schemas.microsoft.com/office/drawing/2014/main" id="{C593123B-8EA1-FAAF-0310-9DD66F6AA0ED}"/>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848D83AD-FBF9-FC3D-22DA-BCFCA17F59EA}"/>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Rettangolo 2">
            <a:extLst>
              <a:ext uri="{FF2B5EF4-FFF2-40B4-BE49-F238E27FC236}">
                <a16:creationId xmlns:a16="http://schemas.microsoft.com/office/drawing/2014/main" id="{8FE140F5-464B-FEC5-A3E1-144EE904D42B}"/>
              </a:ext>
            </a:extLst>
          </p:cNvPr>
          <p:cNvSpPr/>
          <p:nvPr/>
        </p:nvSpPr>
        <p:spPr>
          <a:xfrm>
            <a:off x="5597236" y="3276600"/>
            <a:ext cx="1866916"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922D3A88-028B-124C-8FBA-ED9EF6EEF325}"/>
              </a:ext>
            </a:extLst>
          </p:cNvPr>
          <p:cNvSpPr txBox="1"/>
          <p:nvPr/>
        </p:nvSpPr>
        <p:spPr>
          <a:xfrm>
            <a:off x="400627" y="1277739"/>
            <a:ext cx="11390745" cy="923330"/>
          </a:xfrm>
          <a:prstGeom prst="rect">
            <a:avLst/>
          </a:prstGeom>
          <a:noFill/>
        </p:spPr>
        <p:txBody>
          <a:bodyPr wrap="square">
            <a:spAutoFit/>
          </a:bodyPr>
          <a:lstStyle/>
          <a:p>
            <a:pPr algn="just"/>
            <a:r>
              <a:rPr lang="en-US" dirty="0"/>
              <a:t>How actuators are controlled really depends on what type of component we have. The most simple way is to simply turn something on/off, while more advanced is controlling the amount of voltage a component receives (i.e. the speed of a motor).</a:t>
            </a:r>
            <a:endParaRPr lang="it-IT" dirty="0"/>
          </a:p>
        </p:txBody>
      </p:sp>
      <p:pic>
        <p:nvPicPr>
          <p:cNvPr id="2" name="Immagine 1">
            <a:extLst>
              <a:ext uri="{FF2B5EF4-FFF2-40B4-BE49-F238E27FC236}">
                <a16:creationId xmlns:a16="http://schemas.microsoft.com/office/drawing/2014/main" id="{DEAF32BF-737B-3E7D-8E7F-995A656E48A2}"/>
              </a:ext>
            </a:extLst>
          </p:cNvPr>
          <p:cNvPicPr>
            <a:picLocks noChangeAspect="1"/>
          </p:cNvPicPr>
          <p:nvPr/>
        </p:nvPicPr>
        <p:blipFill>
          <a:blip r:embed="rId3"/>
          <a:srcRect l="27928" t="52222" r="31197" b="5015"/>
          <a:stretch/>
        </p:blipFill>
        <p:spPr>
          <a:xfrm>
            <a:off x="7195127" y="2199018"/>
            <a:ext cx="4488873" cy="3934339"/>
          </a:xfrm>
          <a:prstGeom prst="rect">
            <a:avLst/>
          </a:prstGeom>
        </p:spPr>
      </p:pic>
      <p:pic>
        <p:nvPicPr>
          <p:cNvPr id="5" name="Immagine 4">
            <a:extLst>
              <a:ext uri="{FF2B5EF4-FFF2-40B4-BE49-F238E27FC236}">
                <a16:creationId xmlns:a16="http://schemas.microsoft.com/office/drawing/2014/main" id="{13197B5E-9741-5F22-E33A-93BA34D8095B}"/>
              </a:ext>
            </a:extLst>
          </p:cNvPr>
          <p:cNvPicPr>
            <a:picLocks noChangeAspect="1"/>
          </p:cNvPicPr>
          <p:nvPr/>
        </p:nvPicPr>
        <p:blipFill>
          <a:blip r:embed="rId4"/>
          <a:srcRect l="9593" r="14980"/>
          <a:stretch/>
        </p:blipFill>
        <p:spPr>
          <a:xfrm>
            <a:off x="400627" y="2042144"/>
            <a:ext cx="6465454" cy="4639458"/>
          </a:xfrm>
          <a:prstGeom prst="rect">
            <a:avLst/>
          </a:prstGeom>
        </p:spPr>
      </p:pic>
    </p:spTree>
    <p:extLst>
      <p:ext uri="{BB962C8B-B14F-4D97-AF65-F5344CB8AC3E}">
        <p14:creationId xmlns:p14="http://schemas.microsoft.com/office/powerpoint/2010/main" val="852613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72C5F-30CA-5630-B51C-3E4F9E350E28}"/>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E4DB5BEE-859B-7E68-4A8E-E1F9CEAA40DA}"/>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Sensor &amp; </a:t>
            </a:r>
            <a:r>
              <a:rPr lang="it-IT" sz="2200" dirty="0" err="1">
                <a:solidFill>
                  <a:schemeClr val="tx1"/>
                </a:solidFill>
              </a:rPr>
              <a:t>Actuator</a:t>
            </a:r>
            <a:r>
              <a:rPr lang="it-IT" sz="2800" dirty="0">
                <a:solidFill>
                  <a:schemeClr val="tx1"/>
                </a:solidFill>
              </a:rPr>
              <a:t> </a:t>
            </a:r>
          </a:p>
        </p:txBody>
      </p:sp>
      <p:pic>
        <p:nvPicPr>
          <p:cNvPr id="11" name="Immagine 10">
            <a:extLst>
              <a:ext uri="{FF2B5EF4-FFF2-40B4-BE49-F238E27FC236}">
                <a16:creationId xmlns:a16="http://schemas.microsoft.com/office/drawing/2014/main" id="{A5A0E50F-E054-11FA-9BB3-9778C8C20AF4}"/>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791BB936-7E9F-B614-F0E5-8682CF436164}"/>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Rettangolo 2">
            <a:extLst>
              <a:ext uri="{FF2B5EF4-FFF2-40B4-BE49-F238E27FC236}">
                <a16:creationId xmlns:a16="http://schemas.microsoft.com/office/drawing/2014/main" id="{C276833F-F761-E35E-CF6E-CDA7BC44CBD5}"/>
              </a:ext>
            </a:extLst>
          </p:cNvPr>
          <p:cNvSpPr/>
          <p:nvPr/>
        </p:nvSpPr>
        <p:spPr>
          <a:xfrm>
            <a:off x="5597236" y="3276600"/>
            <a:ext cx="1866916"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6D1A3148-2861-068A-1A8A-EF5F2B540C1E}"/>
              </a:ext>
            </a:extLst>
          </p:cNvPr>
          <p:cNvSpPr txBox="1"/>
          <p:nvPr/>
        </p:nvSpPr>
        <p:spPr>
          <a:xfrm>
            <a:off x="351558" y="1546550"/>
            <a:ext cx="11748078" cy="369332"/>
          </a:xfrm>
          <a:prstGeom prst="rect">
            <a:avLst/>
          </a:prstGeom>
          <a:noFill/>
        </p:spPr>
        <p:txBody>
          <a:bodyPr wrap="square">
            <a:spAutoFit/>
          </a:bodyPr>
          <a:lstStyle/>
          <a:p>
            <a:r>
              <a:rPr lang="it-IT" sz="1800" dirty="0" err="1">
                <a:solidFill>
                  <a:schemeClr val="tx1"/>
                </a:solidFill>
              </a:rPr>
              <a:t>Sensors</a:t>
            </a:r>
            <a:r>
              <a:rPr lang="it-IT" sz="1800" dirty="0">
                <a:solidFill>
                  <a:schemeClr val="tx1"/>
                </a:solidFill>
              </a:rPr>
              <a:t> and </a:t>
            </a:r>
            <a:r>
              <a:rPr lang="it-IT" sz="1800" dirty="0" err="1">
                <a:solidFill>
                  <a:schemeClr val="tx1"/>
                </a:solidFill>
              </a:rPr>
              <a:t>actuators</a:t>
            </a:r>
            <a:r>
              <a:rPr lang="it-IT" sz="1800" dirty="0">
                <a:solidFill>
                  <a:schemeClr val="tx1"/>
                </a:solidFill>
              </a:rPr>
              <a:t> </a:t>
            </a:r>
            <a:r>
              <a:rPr lang="it-IT" sz="1800" dirty="0" err="1">
                <a:solidFill>
                  <a:schemeClr val="tx1"/>
                </a:solidFill>
              </a:rPr>
              <a:t>togheter</a:t>
            </a:r>
            <a:r>
              <a:rPr lang="it-IT" sz="1800" dirty="0">
                <a:solidFill>
                  <a:schemeClr val="tx1"/>
                </a:solidFill>
              </a:rPr>
              <a:t> are </a:t>
            </a:r>
            <a:r>
              <a:rPr lang="it-IT" sz="1800" dirty="0" err="1">
                <a:solidFill>
                  <a:schemeClr val="tx1"/>
                </a:solidFill>
              </a:rPr>
              <a:t>crucial</a:t>
            </a:r>
            <a:r>
              <a:rPr lang="it-IT" sz="1800" dirty="0">
                <a:solidFill>
                  <a:schemeClr val="tx1"/>
                </a:solidFill>
              </a:rPr>
              <a:t> for an accurate </a:t>
            </a:r>
            <a:r>
              <a:rPr lang="it-IT" sz="1800" dirty="0" err="1">
                <a:solidFill>
                  <a:schemeClr val="tx1"/>
                </a:solidFill>
              </a:rPr>
              <a:t>plant</a:t>
            </a:r>
            <a:r>
              <a:rPr lang="it-IT" sz="1800" dirty="0">
                <a:solidFill>
                  <a:schemeClr val="tx1"/>
                </a:solidFill>
              </a:rPr>
              <a:t> control and monitoring </a:t>
            </a:r>
            <a:r>
              <a:rPr lang="it-IT" sz="1800" dirty="0" err="1">
                <a:solidFill>
                  <a:schemeClr val="tx1"/>
                </a:solidFill>
              </a:rPr>
              <a:t>using</a:t>
            </a:r>
            <a:r>
              <a:rPr lang="it-IT" sz="1800" dirty="0">
                <a:solidFill>
                  <a:schemeClr val="tx1"/>
                </a:solidFill>
              </a:rPr>
              <a:t> </a:t>
            </a:r>
            <a:r>
              <a:rPr lang="it-IT" sz="1800" dirty="0" err="1">
                <a:solidFill>
                  <a:schemeClr val="tx1"/>
                </a:solidFill>
              </a:rPr>
              <a:t>closed</a:t>
            </a:r>
            <a:r>
              <a:rPr lang="it-IT" sz="1800" dirty="0">
                <a:solidFill>
                  <a:schemeClr val="tx1"/>
                </a:solidFill>
              </a:rPr>
              <a:t>-loop control strategies.</a:t>
            </a:r>
            <a:endParaRPr lang="it-IT" sz="2000" dirty="0">
              <a:solidFill>
                <a:schemeClr val="tx1"/>
              </a:solidFill>
            </a:endParaRPr>
          </a:p>
        </p:txBody>
      </p:sp>
      <p:pic>
        <p:nvPicPr>
          <p:cNvPr id="9" name="Immagine 8">
            <a:extLst>
              <a:ext uri="{FF2B5EF4-FFF2-40B4-BE49-F238E27FC236}">
                <a16:creationId xmlns:a16="http://schemas.microsoft.com/office/drawing/2014/main" id="{0480A381-6FEC-9C78-5BF0-A2A44307A030}"/>
              </a:ext>
            </a:extLst>
          </p:cNvPr>
          <p:cNvPicPr>
            <a:picLocks noChangeAspect="1"/>
          </p:cNvPicPr>
          <p:nvPr/>
        </p:nvPicPr>
        <p:blipFill>
          <a:blip r:embed="rId3"/>
          <a:stretch>
            <a:fillRect/>
          </a:stretch>
        </p:blipFill>
        <p:spPr>
          <a:xfrm>
            <a:off x="1100715" y="2136278"/>
            <a:ext cx="9990570" cy="3479069"/>
          </a:xfrm>
          <a:prstGeom prst="rect">
            <a:avLst/>
          </a:prstGeom>
        </p:spPr>
      </p:pic>
    </p:spTree>
    <p:extLst>
      <p:ext uri="{BB962C8B-B14F-4D97-AF65-F5344CB8AC3E}">
        <p14:creationId xmlns:p14="http://schemas.microsoft.com/office/powerpoint/2010/main" val="2195243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6FBB9-792D-B12E-FBD2-935793741A02}"/>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DC1234D2-E037-4382-1688-C617D053B880}"/>
              </a:ext>
            </a:extLst>
          </p:cNvPr>
          <p:cNvSpPr>
            <a:spLocks noGrp="1"/>
          </p:cNvSpPr>
          <p:nvPr>
            <p:ph type="body" sz="quarter" idx="11"/>
          </p:nvPr>
        </p:nvSpPr>
        <p:spPr/>
        <p:txBody>
          <a:bodyPr/>
          <a:lstStyle/>
          <a:p>
            <a:r>
              <a:rPr lang="it-IT" sz="3600" dirty="0" err="1"/>
              <a:t>Outline</a:t>
            </a:r>
            <a:endParaRPr lang="it-IT" sz="3600" dirty="0"/>
          </a:p>
        </p:txBody>
      </p:sp>
      <p:sp>
        <p:nvSpPr>
          <p:cNvPr id="3" name="CasellaDiTesto 2">
            <a:extLst>
              <a:ext uri="{FF2B5EF4-FFF2-40B4-BE49-F238E27FC236}">
                <a16:creationId xmlns:a16="http://schemas.microsoft.com/office/drawing/2014/main" id="{0A90E62C-3474-F773-5038-8E8CFC7C1A54}"/>
              </a:ext>
            </a:extLst>
          </p:cNvPr>
          <p:cNvSpPr txBox="1"/>
          <p:nvPr/>
        </p:nvSpPr>
        <p:spPr>
          <a:xfrm>
            <a:off x="431799" y="1124747"/>
            <a:ext cx="6097508" cy="2677656"/>
          </a:xfrm>
          <a:prstGeom prst="rect">
            <a:avLst/>
          </a:prstGeom>
          <a:noFill/>
        </p:spPr>
        <p:txBody>
          <a:bodyPr wrap="square">
            <a:spAutoFit/>
          </a:bodyPr>
          <a:lstStyle/>
          <a:p>
            <a:pPr marL="285750" indent="-285750">
              <a:buFont typeface="Arial" panose="020B0604020202020204" pitchFamily="34" charset="0"/>
              <a:buChar char="•"/>
            </a:pPr>
            <a:r>
              <a:rPr lang="it-IT" sz="2400" dirty="0">
                <a:solidFill>
                  <a:schemeClr val="bg1">
                    <a:lumMod val="65000"/>
                  </a:schemeClr>
                </a:solidFill>
              </a:rPr>
              <a:t>Electronic </a:t>
            </a:r>
            <a:r>
              <a:rPr lang="it-IT" sz="2400" dirty="0" err="1">
                <a:solidFill>
                  <a:schemeClr val="bg1">
                    <a:lumMod val="65000"/>
                  </a:schemeClr>
                </a:solidFill>
              </a:rPr>
              <a:t>Signals</a:t>
            </a:r>
            <a:endParaRPr lang="it-IT" sz="2400" dirty="0">
              <a:solidFill>
                <a:schemeClr val="bg1">
                  <a:lumMod val="65000"/>
                </a:schemeClr>
              </a:solidFill>
            </a:endParaRPr>
          </a:p>
          <a:p>
            <a:pPr marL="285750" indent="-285750">
              <a:buFont typeface="Arial" panose="020B0604020202020204" pitchFamily="34" charset="0"/>
              <a:buChar char="•"/>
            </a:pPr>
            <a:endParaRPr lang="it-IT" sz="2400" dirty="0">
              <a:solidFill>
                <a:schemeClr val="bg1">
                  <a:lumMod val="65000"/>
                </a:schemeClr>
              </a:solidFill>
            </a:endParaRPr>
          </a:p>
          <a:p>
            <a:pPr marL="285750" indent="-285750">
              <a:buFont typeface="Arial" panose="020B0604020202020204" pitchFamily="34" charset="0"/>
              <a:buChar char="•"/>
            </a:pPr>
            <a:r>
              <a:rPr lang="it-IT" sz="2400" dirty="0" err="1">
                <a:solidFill>
                  <a:schemeClr val="bg1">
                    <a:lumMod val="65000"/>
                  </a:schemeClr>
                </a:solidFill>
              </a:rPr>
              <a:t>Sensors</a:t>
            </a:r>
            <a:r>
              <a:rPr lang="it-IT" sz="2400" dirty="0">
                <a:solidFill>
                  <a:schemeClr val="bg1">
                    <a:lumMod val="65000"/>
                  </a:schemeClr>
                </a:solidFill>
              </a:rPr>
              <a:t> </a:t>
            </a:r>
          </a:p>
          <a:p>
            <a:pPr marL="285750" indent="-285750">
              <a:buFont typeface="Arial" panose="020B0604020202020204" pitchFamily="34" charset="0"/>
              <a:buChar char="•"/>
            </a:pPr>
            <a:endParaRPr lang="it-IT" sz="2400" dirty="0">
              <a:solidFill>
                <a:schemeClr val="bg1">
                  <a:lumMod val="65000"/>
                </a:schemeClr>
              </a:solidFill>
            </a:endParaRPr>
          </a:p>
          <a:p>
            <a:pPr marL="285750" indent="-285750">
              <a:buFont typeface="Arial" panose="020B0604020202020204" pitchFamily="34" charset="0"/>
              <a:buChar char="•"/>
            </a:pPr>
            <a:r>
              <a:rPr lang="it-IT" sz="2400" dirty="0" err="1">
                <a:solidFill>
                  <a:schemeClr val="bg1">
                    <a:lumMod val="65000"/>
                  </a:schemeClr>
                </a:solidFill>
              </a:rPr>
              <a:t>Actuators</a:t>
            </a:r>
            <a:endParaRPr lang="it-IT" sz="2400" dirty="0">
              <a:solidFill>
                <a:schemeClr val="bg1">
                  <a:lumMod val="65000"/>
                </a:schemeClr>
              </a:solidFill>
            </a:endParaRPr>
          </a:p>
          <a:p>
            <a:pPr marL="285750" indent="-285750">
              <a:buFont typeface="Arial" panose="020B0604020202020204" pitchFamily="34" charset="0"/>
              <a:buChar char="•"/>
            </a:pPr>
            <a:endParaRPr lang="it-IT" sz="2400" dirty="0"/>
          </a:p>
          <a:p>
            <a:pPr marL="285750" indent="-285750">
              <a:buFont typeface="Arial" panose="020B0604020202020204" pitchFamily="34" charset="0"/>
              <a:buChar char="•"/>
            </a:pPr>
            <a:r>
              <a:rPr lang="it-IT" sz="2400" b="1" dirty="0"/>
              <a:t>Serial </a:t>
            </a:r>
            <a:r>
              <a:rPr lang="it-IT" sz="2400" b="1" dirty="0" err="1"/>
              <a:t>Communication</a:t>
            </a:r>
            <a:r>
              <a:rPr lang="it-IT" sz="2400" b="1" dirty="0"/>
              <a:t> </a:t>
            </a:r>
            <a:r>
              <a:rPr lang="it-IT" sz="2400" b="1" dirty="0" err="1"/>
              <a:t>protocols</a:t>
            </a:r>
            <a:endParaRPr lang="it-IT" sz="2400" b="1" dirty="0"/>
          </a:p>
        </p:txBody>
      </p:sp>
    </p:spTree>
    <p:extLst>
      <p:ext uri="{BB962C8B-B14F-4D97-AF65-F5344CB8AC3E}">
        <p14:creationId xmlns:p14="http://schemas.microsoft.com/office/powerpoint/2010/main" val="3527899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592D-8857-CE0C-BD43-9C823399EB75}"/>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693048AE-5BFF-B2D9-5A8A-D328D0A26DF5}"/>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Serial </a:t>
            </a:r>
            <a:r>
              <a:rPr lang="it-IT" sz="2200" dirty="0" err="1">
                <a:solidFill>
                  <a:schemeClr val="tx1"/>
                </a:solidFill>
              </a:rPr>
              <a:t>Communication</a:t>
            </a:r>
            <a:r>
              <a:rPr lang="it-IT" sz="2200" dirty="0">
                <a:solidFill>
                  <a:schemeClr val="tx1"/>
                </a:solidFill>
              </a:rPr>
              <a:t> </a:t>
            </a:r>
            <a:r>
              <a:rPr lang="it-IT" sz="2200" dirty="0" err="1">
                <a:solidFill>
                  <a:schemeClr val="tx1"/>
                </a:solidFill>
              </a:rPr>
              <a:t>protocols</a:t>
            </a:r>
            <a:endParaRPr lang="it-IT" sz="2200" dirty="0">
              <a:solidFill>
                <a:schemeClr val="tx1"/>
              </a:solidFill>
            </a:endParaRPr>
          </a:p>
        </p:txBody>
      </p:sp>
      <p:pic>
        <p:nvPicPr>
          <p:cNvPr id="11" name="Immagine 10">
            <a:extLst>
              <a:ext uri="{FF2B5EF4-FFF2-40B4-BE49-F238E27FC236}">
                <a16:creationId xmlns:a16="http://schemas.microsoft.com/office/drawing/2014/main" id="{0C4693A1-D54D-DF0E-7E3F-B37DBE9C97FB}"/>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B8A632CD-800F-697E-BA0F-CACB4ED7BCA0}"/>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Rettangolo 2">
            <a:extLst>
              <a:ext uri="{FF2B5EF4-FFF2-40B4-BE49-F238E27FC236}">
                <a16:creationId xmlns:a16="http://schemas.microsoft.com/office/drawing/2014/main" id="{68C68730-EE58-7C19-64D8-D1DE63065ACA}"/>
              </a:ext>
            </a:extLst>
          </p:cNvPr>
          <p:cNvSpPr/>
          <p:nvPr/>
        </p:nvSpPr>
        <p:spPr>
          <a:xfrm>
            <a:off x="5597236" y="3276600"/>
            <a:ext cx="1866916"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0A7F67D7-89F3-BE23-5D9B-1DD3C6C2A398}"/>
              </a:ext>
            </a:extLst>
          </p:cNvPr>
          <p:cNvSpPr txBox="1"/>
          <p:nvPr/>
        </p:nvSpPr>
        <p:spPr>
          <a:xfrm>
            <a:off x="378691" y="1325664"/>
            <a:ext cx="11233150" cy="923330"/>
          </a:xfrm>
          <a:prstGeom prst="rect">
            <a:avLst/>
          </a:prstGeom>
          <a:noFill/>
        </p:spPr>
        <p:txBody>
          <a:bodyPr wrap="square">
            <a:spAutoFit/>
          </a:bodyPr>
          <a:lstStyle/>
          <a:p>
            <a:pPr algn="just"/>
            <a:r>
              <a:rPr lang="en-US" dirty="0"/>
              <a:t>There are several serial communication protocols that uses digital signals to send data. The most common are </a:t>
            </a:r>
            <a:r>
              <a:rPr lang="en-US" dirty="0" err="1"/>
              <a:t>ModBus</a:t>
            </a:r>
            <a:r>
              <a:rPr lang="en-US" dirty="0"/>
              <a:t> (RS232 – RS485), CAN, UART, SPI and I²C. These protocols are typically used to send data between host and remote devices, such as uploading a new program, or reading data directly from the remote sensor or actuator.</a:t>
            </a:r>
            <a:endParaRPr lang="it-IT" dirty="0"/>
          </a:p>
        </p:txBody>
      </p:sp>
      <p:pic>
        <p:nvPicPr>
          <p:cNvPr id="14" name="Immagine 13">
            <a:extLst>
              <a:ext uri="{FF2B5EF4-FFF2-40B4-BE49-F238E27FC236}">
                <a16:creationId xmlns:a16="http://schemas.microsoft.com/office/drawing/2014/main" id="{FFA9D343-54B6-61A1-400D-E071556CF30B}"/>
              </a:ext>
            </a:extLst>
          </p:cNvPr>
          <p:cNvPicPr>
            <a:picLocks noChangeAspect="1"/>
          </p:cNvPicPr>
          <p:nvPr/>
        </p:nvPicPr>
        <p:blipFill>
          <a:blip r:embed="rId3"/>
          <a:stretch>
            <a:fillRect/>
          </a:stretch>
        </p:blipFill>
        <p:spPr>
          <a:xfrm>
            <a:off x="2947266" y="2626223"/>
            <a:ext cx="6096000" cy="3848100"/>
          </a:xfrm>
          <a:prstGeom prst="rect">
            <a:avLst/>
          </a:prstGeom>
        </p:spPr>
      </p:pic>
    </p:spTree>
    <p:extLst>
      <p:ext uri="{BB962C8B-B14F-4D97-AF65-F5344CB8AC3E}">
        <p14:creationId xmlns:p14="http://schemas.microsoft.com/office/powerpoint/2010/main" val="3246164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0A67B-7122-AEDA-E650-8659C4609051}"/>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2F4DF5B0-E8D0-0501-6812-197F5297CDBA}"/>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Serial </a:t>
            </a:r>
            <a:r>
              <a:rPr lang="it-IT" sz="2200" dirty="0" err="1">
                <a:solidFill>
                  <a:schemeClr val="tx1"/>
                </a:solidFill>
              </a:rPr>
              <a:t>Communication</a:t>
            </a:r>
            <a:r>
              <a:rPr lang="it-IT" sz="2200" dirty="0">
                <a:solidFill>
                  <a:schemeClr val="tx1"/>
                </a:solidFill>
              </a:rPr>
              <a:t> </a:t>
            </a:r>
            <a:r>
              <a:rPr lang="it-IT" sz="2200" dirty="0" err="1">
                <a:solidFill>
                  <a:schemeClr val="tx1"/>
                </a:solidFill>
              </a:rPr>
              <a:t>protocols</a:t>
            </a:r>
            <a:endParaRPr lang="it-IT" sz="2200" dirty="0">
              <a:solidFill>
                <a:schemeClr val="tx1"/>
              </a:solidFill>
            </a:endParaRPr>
          </a:p>
        </p:txBody>
      </p:sp>
      <p:pic>
        <p:nvPicPr>
          <p:cNvPr id="11" name="Immagine 10">
            <a:extLst>
              <a:ext uri="{FF2B5EF4-FFF2-40B4-BE49-F238E27FC236}">
                <a16:creationId xmlns:a16="http://schemas.microsoft.com/office/drawing/2014/main" id="{6F538AD4-E6F5-2B29-3228-E620EE46B881}"/>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9351A410-5EC2-2BDB-ADF6-A4AFC8BE6B90}"/>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Rettangolo 2">
            <a:extLst>
              <a:ext uri="{FF2B5EF4-FFF2-40B4-BE49-F238E27FC236}">
                <a16:creationId xmlns:a16="http://schemas.microsoft.com/office/drawing/2014/main" id="{FAB49341-0582-7FD6-A27A-51E1B9DFA4F8}"/>
              </a:ext>
            </a:extLst>
          </p:cNvPr>
          <p:cNvSpPr/>
          <p:nvPr/>
        </p:nvSpPr>
        <p:spPr>
          <a:xfrm>
            <a:off x="5597236" y="3276600"/>
            <a:ext cx="1866916"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FCD7EBC5-88CD-986A-E9F1-F90A47C0DCEF}"/>
              </a:ext>
            </a:extLst>
          </p:cNvPr>
          <p:cNvSpPr txBox="1"/>
          <p:nvPr/>
        </p:nvSpPr>
        <p:spPr>
          <a:xfrm>
            <a:off x="378691" y="1325664"/>
            <a:ext cx="11233150" cy="923330"/>
          </a:xfrm>
          <a:prstGeom prst="rect">
            <a:avLst/>
          </a:prstGeom>
          <a:noFill/>
        </p:spPr>
        <p:txBody>
          <a:bodyPr wrap="square">
            <a:spAutoFit/>
          </a:bodyPr>
          <a:lstStyle/>
          <a:p>
            <a:pPr algn="just"/>
            <a:r>
              <a:rPr lang="en-US" dirty="0"/>
              <a:t>There are several serial communication protocols that uses digital signals to send data. The most common are </a:t>
            </a:r>
            <a:r>
              <a:rPr lang="en-US" dirty="0" err="1"/>
              <a:t>ModBus</a:t>
            </a:r>
            <a:r>
              <a:rPr lang="en-US" dirty="0"/>
              <a:t> (RS232 – RS485), CAN, UART, SPI and I²C. These protocols are typically used to send data between host and remote devices, such as uploading a new program, or reading data directly from the remote sensor or actuator.</a:t>
            </a:r>
            <a:endParaRPr lang="it-IT" dirty="0"/>
          </a:p>
        </p:txBody>
      </p:sp>
      <p:pic>
        <p:nvPicPr>
          <p:cNvPr id="2" name="Immagine 1">
            <a:extLst>
              <a:ext uri="{FF2B5EF4-FFF2-40B4-BE49-F238E27FC236}">
                <a16:creationId xmlns:a16="http://schemas.microsoft.com/office/drawing/2014/main" id="{590CE3FA-1137-A0AA-0359-7E9AEEF0A2E7}"/>
              </a:ext>
            </a:extLst>
          </p:cNvPr>
          <p:cNvPicPr>
            <a:picLocks noChangeAspect="1"/>
          </p:cNvPicPr>
          <p:nvPr/>
        </p:nvPicPr>
        <p:blipFill>
          <a:blip r:embed="rId3"/>
          <a:stretch>
            <a:fillRect/>
          </a:stretch>
        </p:blipFill>
        <p:spPr>
          <a:xfrm>
            <a:off x="3213404" y="2568546"/>
            <a:ext cx="6226159" cy="3243208"/>
          </a:xfrm>
          <a:prstGeom prst="rect">
            <a:avLst/>
          </a:prstGeom>
        </p:spPr>
      </p:pic>
    </p:spTree>
    <p:extLst>
      <p:ext uri="{BB962C8B-B14F-4D97-AF65-F5344CB8AC3E}">
        <p14:creationId xmlns:p14="http://schemas.microsoft.com/office/powerpoint/2010/main" val="1481639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A41CC-BE3E-9E07-1CDC-7D168ED8325A}"/>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77DDA4A1-2A9B-06FD-B6BA-2E04FC7B9A92}"/>
              </a:ext>
            </a:extLst>
          </p:cNvPr>
          <p:cNvPicPr>
            <a:picLocks noChangeAspect="1"/>
          </p:cNvPicPr>
          <p:nvPr/>
        </p:nvPicPr>
        <p:blipFill>
          <a:blip r:embed="rId2"/>
          <a:srcRect l="16236" t="12894" r="17263" b="16279"/>
          <a:stretch/>
        </p:blipFill>
        <p:spPr>
          <a:xfrm>
            <a:off x="6858436" y="1604988"/>
            <a:ext cx="5074031" cy="3039847"/>
          </a:xfrm>
          <a:prstGeom prst="rect">
            <a:avLst/>
          </a:prstGeom>
        </p:spPr>
      </p:pic>
      <p:sp>
        <p:nvSpPr>
          <p:cNvPr id="5" name="Segnaposto testo 4">
            <a:extLst>
              <a:ext uri="{FF2B5EF4-FFF2-40B4-BE49-F238E27FC236}">
                <a16:creationId xmlns:a16="http://schemas.microsoft.com/office/drawing/2014/main" id="{695502D0-2545-2FBE-020D-77ECBAC779E6}"/>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a:t>
            </a:r>
            <a:r>
              <a:rPr lang="it-IT" sz="2200" dirty="0" err="1">
                <a:solidFill>
                  <a:schemeClr val="tx1"/>
                </a:solidFill>
              </a:rPr>
              <a:t>Analog</a:t>
            </a:r>
            <a:r>
              <a:rPr lang="it-IT" sz="2200" dirty="0">
                <a:solidFill>
                  <a:schemeClr val="tx1"/>
                </a:solidFill>
              </a:rPr>
              <a:t> </a:t>
            </a:r>
            <a:r>
              <a:rPr lang="it-IT" sz="2200" dirty="0" err="1">
                <a:solidFill>
                  <a:schemeClr val="tx1"/>
                </a:solidFill>
              </a:rPr>
              <a:t>signal</a:t>
            </a:r>
            <a:endParaRPr lang="it-IT" sz="2200" dirty="0">
              <a:solidFill>
                <a:schemeClr val="tx1"/>
              </a:solidFill>
            </a:endParaRPr>
          </a:p>
          <a:p>
            <a:endParaRPr lang="it-IT" sz="4800" dirty="0"/>
          </a:p>
        </p:txBody>
      </p:sp>
      <p:sp>
        <p:nvSpPr>
          <p:cNvPr id="8" name="CasellaDiTesto 7">
            <a:extLst>
              <a:ext uri="{FF2B5EF4-FFF2-40B4-BE49-F238E27FC236}">
                <a16:creationId xmlns:a16="http://schemas.microsoft.com/office/drawing/2014/main" id="{7D292402-F35C-9E64-6064-2E6C7DE053D6}"/>
              </a:ext>
            </a:extLst>
          </p:cNvPr>
          <p:cNvSpPr txBox="1"/>
          <p:nvPr/>
        </p:nvSpPr>
        <p:spPr>
          <a:xfrm>
            <a:off x="322907" y="4773302"/>
            <a:ext cx="11437294" cy="923330"/>
          </a:xfrm>
          <a:prstGeom prst="rect">
            <a:avLst/>
          </a:prstGeom>
          <a:noFill/>
        </p:spPr>
        <p:txBody>
          <a:bodyPr wrap="square">
            <a:spAutoFit/>
          </a:bodyPr>
          <a:lstStyle/>
          <a:p>
            <a:pPr algn="just"/>
            <a:r>
              <a:rPr lang="en-US" dirty="0"/>
              <a:t>Changes in parameters such as light, sound, temperature, pressure, position, or other physical phenomena generate analog signals. These signals then represent a time-varying quantity (e.g., pressure, change in light) using another time-based variable, such as current or voltage.</a:t>
            </a:r>
            <a:endParaRPr lang="it-IT" dirty="0"/>
          </a:p>
        </p:txBody>
      </p:sp>
      <p:sp>
        <p:nvSpPr>
          <p:cNvPr id="10" name="CasellaDiTesto 9">
            <a:extLst>
              <a:ext uri="{FF2B5EF4-FFF2-40B4-BE49-F238E27FC236}">
                <a16:creationId xmlns:a16="http://schemas.microsoft.com/office/drawing/2014/main" id="{AF512D76-2677-ECE3-51DF-AC7FEA39A80E}"/>
              </a:ext>
            </a:extLst>
          </p:cNvPr>
          <p:cNvSpPr txBox="1"/>
          <p:nvPr/>
        </p:nvSpPr>
        <p:spPr>
          <a:xfrm>
            <a:off x="322907" y="1497657"/>
            <a:ext cx="6277069" cy="1754326"/>
          </a:xfrm>
          <a:prstGeom prst="rect">
            <a:avLst/>
          </a:prstGeom>
          <a:noFill/>
        </p:spPr>
        <p:txBody>
          <a:bodyPr wrap="square">
            <a:spAutoFit/>
          </a:bodyPr>
          <a:lstStyle/>
          <a:p>
            <a:pPr algn="just"/>
            <a:r>
              <a:rPr lang="en-US" dirty="0"/>
              <a:t>An analog signal is a continuous signal in which one time-varying quantity (such as voltage, pressure, etc.) represents another time-based variable. In other words, one variable is an analog of the other. The result is that analog systems allow for a theoretically infinite number of values to be represented: it can achieve any value within the parameters governing the system.</a:t>
            </a:r>
            <a:endParaRPr lang="it-IT" dirty="0"/>
          </a:p>
        </p:txBody>
      </p:sp>
    </p:spTree>
    <p:extLst>
      <p:ext uri="{BB962C8B-B14F-4D97-AF65-F5344CB8AC3E}">
        <p14:creationId xmlns:p14="http://schemas.microsoft.com/office/powerpoint/2010/main" val="1380817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B808D-D7D8-77EE-BD2C-72AC5B378205}"/>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9C93A669-7DD8-9496-7D93-90DC9872ECF5}"/>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Serial </a:t>
            </a:r>
            <a:r>
              <a:rPr lang="it-IT" sz="2200" dirty="0" err="1">
                <a:solidFill>
                  <a:schemeClr val="tx1"/>
                </a:solidFill>
              </a:rPr>
              <a:t>Communication</a:t>
            </a:r>
            <a:r>
              <a:rPr lang="it-IT" sz="2200" dirty="0">
                <a:solidFill>
                  <a:schemeClr val="tx1"/>
                </a:solidFill>
              </a:rPr>
              <a:t> </a:t>
            </a:r>
            <a:r>
              <a:rPr lang="it-IT" sz="2200" dirty="0" err="1">
                <a:solidFill>
                  <a:schemeClr val="tx1"/>
                </a:solidFill>
              </a:rPr>
              <a:t>protocols</a:t>
            </a:r>
            <a:endParaRPr lang="it-IT" sz="2200" dirty="0">
              <a:solidFill>
                <a:schemeClr val="tx1"/>
              </a:solidFill>
            </a:endParaRPr>
          </a:p>
        </p:txBody>
      </p:sp>
      <p:pic>
        <p:nvPicPr>
          <p:cNvPr id="11" name="Immagine 10">
            <a:extLst>
              <a:ext uri="{FF2B5EF4-FFF2-40B4-BE49-F238E27FC236}">
                <a16:creationId xmlns:a16="http://schemas.microsoft.com/office/drawing/2014/main" id="{8813685D-FF11-91CB-441A-3B6160A255CB}"/>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FDE08994-2B30-49CA-BD9E-48B1E6C026F8}"/>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Rettangolo 2">
            <a:extLst>
              <a:ext uri="{FF2B5EF4-FFF2-40B4-BE49-F238E27FC236}">
                <a16:creationId xmlns:a16="http://schemas.microsoft.com/office/drawing/2014/main" id="{ED72810C-E22D-791F-6A47-06CD5C5A1D2E}"/>
              </a:ext>
            </a:extLst>
          </p:cNvPr>
          <p:cNvSpPr/>
          <p:nvPr/>
        </p:nvSpPr>
        <p:spPr>
          <a:xfrm>
            <a:off x="5597236" y="3276600"/>
            <a:ext cx="1866916"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5007D10-2FF2-1BAA-5F8F-7C1CEBEB5E1E}"/>
              </a:ext>
            </a:extLst>
          </p:cNvPr>
          <p:cNvSpPr txBox="1"/>
          <p:nvPr/>
        </p:nvSpPr>
        <p:spPr>
          <a:xfrm>
            <a:off x="378691" y="1325664"/>
            <a:ext cx="11233150" cy="923330"/>
          </a:xfrm>
          <a:prstGeom prst="rect">
            <a:avLst/>
          </a:prstGeom>
          <a:noFill/>
        </p:spPr>
        <p:txBody>
          <a:bodyPr wrap="square">
            <a:spAutoFit/>
          </a:bodyPr>
          <a:lstStyle/>
          <a:p>
            <a:pPr algn="just"/>
            <a:r>
              <a:rPr lang="en-US" dirty="0"/>
              <a:t>The SPI and I²C protocols are used for communication between both internal and external components. The communication is handled by something called a serial bus, which is attached to a specific pin on the acquisition system.</a:t>
            </a:r>
            <a:endParaRPr lang="it-IT" dirty="0"/>
          </a:p>
        </p:txBody>
      </p:sp>
      <p:pic>
        <p:nvPicPr>
          <p:cNvPr id="2" name="Immagine 1">
            <a:extLst>
              <a:ext uri="{FF2B5EF4-FFF2-40B4-BE49-F238E27FC236}">
                <a16:creationId xmlns:a16="http://schemas.microsoft.com/office/drawing/2014/main" id="{9F016735-E8D1-2776-DD6A-316D25B23B67}"/>
              </a:ext>
            </a:extLst>
          </p:cNvPr>
          <p:cNvPicPr>
            <a:picLocks noChangeAspect="1"/>
          </p:cNvPicPr>
          <p:nvPr/>
        </p:nvPicPr>
        <p:blipFill>
          <a:blip r:embed="rId3"/>
          <a:srcRect t="34896"/>
          <a:stretch/>
        </p:blipFill>
        <p:spPr>
          <a:xfrm>
            <a:off x="1534161" y="2113447"/>
            <a:ext cx="9123678" cy="2935905"/>
          </a:xfrm>
          <a:prstGeom prst="rect">
            <a:avLst/>
          </a:prstGeom>
        </p:spPr>
      </p:pic>
      <p:pic>
        <p:nvPicPr>
          <p:cNvPr id="6" name="Immagine 5">
            <a:extLst>
              <a:ext uri="{FF2B5EF4-FFF2-40B4-BE49-F238E27FC236}">
                <a16:creationId xmlns:a16="http://schemas.microsoft.com/office/drawing/2014/main" id="{1B0DFCF9-B66E-77E1-56A6-09FA4D90834E}"/>
              </a:ext>
            </a:extLst>
          </p:cNvPr>
          <p:cNvPicPr>
            <a:picLocks noChangeAspect="1"/>
          </p:cNvPicPr>
          <p:nvPr/>
        </p:nvPicPr>
        <p:blipFill>
          <a:blip r:embed="rId4"/>
          <a:stretch>
            <a:fillRect/>
          </a:stretch>
        </p:blipFill>
        <p:spPr>
          <a:xfrm>
            <a:off x="2606819" y="4609006"/>
            <a:ext cx="7192963" cy="2048970"/>
          </a:xfrm>
          <a:prstGeom prst="rect">
            <a:avLst/>
          </a:prstGeom>
        </p:spPr>
      </p:pic>
    </p:spTree>
    <p:extLst>
      <p:ext uri="{BB962C8B-B14F-4D97-AF65-F5344CB8AC3E}">
        <p14:creationId xmlns:p14="http://schemas.microsoft.com/office/powerpoint/2010/main" val="3756041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FADB3-0B0B-2416-9E09-E15CA8E198F3}"/>
            </a:ext>
          </a:extLst>
        </p:cNvPr>
        <p:cNvGrpSpPr/>
        <p:nvPr/>
      </p:nvGrpSpPr>
      <p:grpSpPr>
        <a:xfrm>
          <a:off x="0" y="0"/>
          <a:ext cx="0" cy="0"/>
          <a:chOff x="0" y="0"/>
          <a:chExt cx="0" cy="0"/>
        </a:xfrm>
      </p:grpSpPr>
      <p:sp>
        <p:nvSpPr>
          <p:cNvPr id="10" name="Segnaposto testo 1">
            <a:extLst>
              <a:ext uri="{FF2B5EF4-FFF2-40B4-BE49-F238E27FC236}">
                <a16:creationId xmlns:a16="http://schemas.microsoft.com/office/drawing/2014/main" id="{25A92C4C-0EA7-F785-467C-6C13AF61EFF5}"/>
              </a:ext>
            </a:extLst>
          </p:cNvPr>
          <p:cNvSpPr>
            <a:spLocks noGrp="1"/>
          </p:cNvSpPr>
          <p:nvPr>
            <p:ph type="body" sz="quarter" idx="10"/>
          </p:nvPr>
        </p:nvSpPr>
        <p:spPr>
          <a:xfrm>
            <a:off x="527050" y="476250"/>
            <a:ext cx="11233150" cy="649288"/>
          </a:xfrm>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Serial </a:t>
            </a:r>
            <a:r>
              <a:rPr lang="it-IT" sz="2200" dirty="0" err="1">
                <a:solidFill>
                  <a:schemeClr val="tx1"/>
                </a:solidFill>
              </a:rPr>
              <a:t>Communication</a:t>
            </a:r>
            <a:r>
              <a:rPr lang="it-IT" sz="2200" dirty="0">
                <a:solidFill>
                  <a:schemeClr val="tx1"/>
                </a:solidFill>
              </a:rPr>
              <a:t> </a:t>
            </a:r>
            <a:r>
              <a:rPr lang="it-IT" sz="2200" dirty="0" err="1">
                <a:solidFill>
                  <a:schemeClr val="tx1"/>
                </a:solidFill>
              </a:rPr>
              <a:t>protocols</a:t>
            </a:r>
            <a:endParaRPr lang="it-IT" sz="2200" dirty="0">
              <a:solidFill>
                <a:schemeClr val="tx1"/>
              </a:solidFill>
            </a:endParaRPr>
          </a:p>
        </p:txBody>
      </p:sp>
      <p:pic>
        <p:nvPicPr>
          <p:cNvPr id="11" name="Immagine 10">
            <a:extLst>
              <a:ext uri="{FF2B5EF4-FFF2-40B4-BE49-F238E27FC236}">
                <a16:creationId xmlns:a16="http://schemas.microsoft.com/office/drawing/2014/main" id="{CA4415BC-CEF5-3D4D-54F2-D4F3BD980D31}"/>
              </a:ext>
            </a:extLst>
          </p:cNvPr>
          <p:cNvPicPr>
            <a:picLocks noChangeAspect="1"/>
          </p:cNvPicPr>
          <p:nvPr/>
        </p:nvPicPr>
        <p:blipFill>
          <a:blip r:embed="rId2"/>
          <a:stretch>
            <a:fillRect/>
          </a:stretch>
        </p:blipFill>
        <p:spPr>
          <a:xfrm>
            <a:off x="0" y="6131306"/>
            <a:ext cx="1442887" cy="686035"/>
          </a:xfrm>
          <a:prstGeom prst="rect">
            <a:avLst/>
          </a:prstGeom>
        </p:spPr>
      </p:pic>
      <p:sp>
        <p:nvSpPr>
          <p:cNvPr id="4" name="AutoShape 2" descr="360° Tour: How Engines Are Tested - Škoda Storyboard">
            <a:extLst>
              <a:ext uri="{FF2B5EF4-FFF2-40B4-BE49-F238E27FC236}">
                <a16:creationId xmlns:a16="http://schemas.microsoft.com/office/drawing/2014/main" id="{60698744-77B1-95AA-143D-CBFEF290E3B7}"/>
              </a:ext>
            </a:extLst>
          </p:cNvPr>
          <p:cNvSpPr>
            <a:spLocks noChangeAspect="1" noChangeArrowheads="1"/>
          </p:cNvSpPr>
          <p:nvPr/>
        </p:nvSpPr>
        <p:spPr bwMode="auto">
          <a:xfrm>
            <a:off x="731175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Rettangolo 2">
            <a:extLst>
              <a:ext uri="{FF2B5EF4-FFF2-40B4-BE49-F238E27FC236}">
                <a16:creationId xmlns:a16="http://schemas.microsoft.com/office/drawing/2014/main" id="{D680D1BD-C0FE-F5F1-FFF2-B33275C2B292}"/>
              </a:ext>
            </a:extLst>
          </p:cNvPr>
          <p:cNvSpPr/>
          <p:nvPr/>
        </p:nvSpPr>
        <p:spPr>
          <a:xfrm>
            <a:off x="5597236" y="3276600"/>
            <a:ext cx="1866916"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9C6CAC53-98A7-C856-F555-8E419B687606}"/>
              </a:ext>
            </a:extLst>
          </p:cNvPr>
          <p:cNvSpPr txBox="1"/>
          <p:nvPr/>
        </p:nvSpPr>
        <p:spPr>
          <a:xfrm>
            <a:off x="378691" y="1325664"/>
            <a:ext cx="11233150" cy="646331"/>
          </a:xfrm>
          <a:prstGeom prst="rect">
            <a:avLst/>
          </a:prstGeom>
          <a:noFill/>
        </p:spPr>
        <p:txBody>
          <a:bodyPr wrap="square">
            <a:spAutoFit/>
          </a:bodyPr>
          <a:lstStyle/>
          <a:p>
            <a:pPr algn="just"/>
            <a:r>
              <a:rPr lang="en-US" dirty="0"/>
              <a:t>The serial protocols are used for communication between both internal and external components. The communication is handled by something called a serial bus, which is attached to a specific pin on the acquisition system (master).</a:t>
            </a:r>
            <a:endParaRPr lang="it-IT" dirty="0"/>
          </a:p>
        </p:txBody>
      </p:sp>
      <p:pic>
        <p:nvPicPr>
          <p:cNvPr id="6" name="Immagine 5">
            <a:extLst>
              <a:ext uri="{FF2B5EF4-FFF2-40B4-BE49-F238E27FC236}">
                <a16:creationId xmlns:a16="http://schemas.microsoft.com/office/drawing/2014/main" id="{A62A6B8D-C0F0-7A88-5635-4BCFC61E8AE6}"/>
              </a:ext>
            </a:extLst>
          </p:cNvPr>
          <p:cNvPicPr>
            <a:picLocks noChangeAspect="1"/>
          </p:cNvPicPr>
          <p:nvPr/>
        </p:nvPicPr>
        <p:blipFill>
          <a:blip r:embed="rId3"/>
          <a:stretch>
            <a:fillRect/>
          </a:stretch>
        </p:blipFill>
        <p:spPr>
          <a:xfrm>
            <a:off x="1987261" y="2540001"/>
            <a:ext cx="8558755" cy="3313461"/>
          </a:xfrm>
          <a:prstGeom prst="rect">
            <a:avLst/>
          </a:prstGeom>
        </p:spPr>
      </p:pic>
    </p:spTree>
    <p:extLst>
      <p:ext uri="{BB962C8B-B14F-4D97-AF65-F5344CB8AC3E}">
        <p14:creationId xmlns:p14="http://schemas.microsoft.com/office/powerpoint/2010/main" val="4154892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1190402" y="2210559"/>
            <a:ext cx="10009112" cy="432370"/>
          </a:xfrm>
        </p:spPr>
        <p:txBody>
          <a:bodyPr/>
          <a:lstStyle/>
          <a:p>
            <a:r>
              <a:rPr lang="it-IT" sz="4000" dirty="0"/>
              <a:t>Embedded Systems </a:t>
            </a:r>
            <a:r>
              <a:rPr lang="it-IT" sz="4000" dirty="0" err="1"/>
              <a:t>Introduction</a:t>
            </a:r>
            <a:endParaRPr lang="it-IT" sz="4000" dirty="0"/>
          </a:p>
          <a:p>
            <a:r>
              <a:rPr lang="it-IT" sz="3200" dirty="0"/>
              <a:t>Data </a:t>
            </a:r>
            <a:r>
              <a:rPr lang="it-IT" sz="3200" dirty="0" err="1"/>
              <a:t>Acquisition</a:t>
            </a:r>
            <a:r>
              <a:rPr lang="it-IT" sz="3200" dirty="0"/>
              <a:t> – Basic </a:t>
            </a:r>
            <a:r>
              <a:rPr lang="it-IT" sz="3200" dirty="0" err="1"/>
              <a:t>Operation</a:t>
            </a:r>
            <a:endParaRPr lang="it-IT" sz="3200" dirty="0"/>
          </a:p>
          <a:p>
            <a:endParaRPr lang="it-IT" sz="2800" dirty="0"/>
          </a:p>
          <a:p>
            <a:endParaRPr lang="it-IT" dirty="0"/>
          </a:p>
        </p:txBody>
      </p:sp>
      <p:sp>
        <p:nvSpPr>
          <p:cNvPr id="3" name="Segnaposto testo 2"/>
          <p:cNvSpPr>
            <a:spLocks noGrp="1"/>
          </p:cNvSpPr>
          <p:nvPr>
            <p:ph type="body" sz="quarter" idx="11"/>
          </p:nvPr>
        </p:nvSpPr>
        <p:spPr>
          <a:xfrm>
            <a:off x="1439482" y="3789041"/>
            <a:ext cx="9313035" cy="936103"/>
          </a:xfrm>
        </p:spPr>
        <p:txBody>
          <a:bodyPr/>
          <a:lstStyle/>
          <a:p>
            <a:r>
              <a:rPr lang="it-IT" dirty="0"/>
              <a:t>Department of Industrial Engineering (DIN) – viale del Risorgimento 2, Bologna (BO) Italy</a:t>
            </a:r>
          </a:p>
          <a:p>
            <a:endParaRPr lang="it-IT" dirty="0"/>
          </a:p>
          <a:p>
            <a:r>
              <a:rPr lang="it-IT" sz="1600" dirty="0"/>
              <a:t>Forlì, 26/09/2024</a:t>
            </a:r>
          </a:p>
          <a:p>
            <a:endParaRPr lang="it-IT" dirty="0"/>
          </a:p>
          <a:p>
            <a:endParaRPr lang="it-IT" dirty="0"/>
          </a:p>
        </p:txBody>
      </p:sp>
      <p:sp>
        <p:nvSpPr>
          <p:cNvPr id="4" name="Segnaposto testo 3"/>
          <p:cNvSpPr>
            <a:spLocks noGrp="1"/>
          </p:cNvSpPr>
          <p:nvPr>
            <p:ph type="body" sz="quarter" idx="12"/>
          </p:nvPr>
        </p:nvSpPr>
        <p:spPr/>
        <p:txBody>
          <a:bodyPr/>
          <a:lstStyle/>
          <a:p>
            <a:r>
              <a:rPr lang="it-IT" dirty="0">
                <a:hlinkClick r:id="rId2">
                  <a:extLst>
                    <a:ext uri="{A12FA001-AC4F-418D-AE19-62706E023703}">
                      <ahyp:hlinkClr xmlns:ahyp="http://schemas.microsoft.com/office/drawing/2018/hyperlinkcolor" val="tx"/>
                    </a:ext>
                  </a:extLst>
                </a:hlinkClick>
              </a:rPr>
              <a:t>giacomo.silvagni2@unibo.it</a:t>
            </a:r>
            <a:r>
              <a:rPr lang="it-IT" dirty="0"/>
              <a:t> </a:t>
            </a:r>
            <a:endParaRPr lang="it-IT" dirty="0">
              <a:hlinkClick r:id="rId3">
                <a:extLst>
                  <a:ext uri="{A12FA001-AC4F-418D-AE19-62706E023703}">
                    <ahyp:hlinkClr xmlns:ahyp="http://schemas.microsoft.com/office/drawing/2018/hyperlinkcolor" val="tx"/>
                  </a:ext>
                </a:extLst>
              </a:hlinkClick>
            </a:endParaRPr>
          </a:p>
          <a:p>
            <a:endParaRPr lang="it-IT" dirty="0"/>
          </a:p>
        </p:txBody>
      </p:sp>
    </p:spTree>
    <p:extLst>
      <p:ext uri="{BB962C8B-B14F-4D97-AF65-F5344CB8AC3E}">
        <p14:creationId xmlns:p14="http://schemas.microsoft.com/office/powerpoint/2010/main" val="2254969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F5E2-F995-13D8-0E68-EAE3D0924BCF}"/>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1B73E9A2-4C97-1017-641F-9F4F5AE9C8B4}"/>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Digital </a:t>
            </a:r>
            <a:r>
              <a:rPr lang="it-IT" sz="2200" dirty="0" err="1">
                <a:solidFill>
                  <a:schemeClr val="tx1"/>
                </a:solidFill>
              </a:rPr>
              <a:t>signal</a:t>
            </a:r>
            <a:endParaRPr lang="it-IT" sz="2200" dirty="0">
              <a:solidFill>
                <a:schemeClr val="tx1"/>
              </a:solidFill>
            </a:endParaRPr>
          </a:p>
          <a:p>
            <a:endParaRPr lang="it-IT" sz="4800" dirty="0"/>
          </a:p>
        </p:txBody>
      </p:sp>
      <p:sp>
        <p:nvSpPr>
          <p:cNvPr id="10" name="CasellaDiTesto 9">
            <a:extLst>
              <a:ext uri="{FF2B5EF4-FFF2-40B4-BE49-F238E27FC236}">
                <a16:creationId xmlns:a16="http://schemas.microsoft.com/office/drawing/2014/main" id="{D7B2538F-02D7-7731-A6DF-420510CC27A9}"/>
              </a:ext>
            </a:extLst>
          </p:cNvPr>
          <p:cNvSpPr txBox="1"/>
          <p:nvPr/>
        </p:nvSpPr>
        <p:spPr>
          <a:xfrm>
            <a:off x="322907" y="1497657"/>
            <a:ext cx="6277069" cy="2308324"/>
          </a:xfrm>
          <a:prstGeom prst="rect">
            <a:avLst/>
          </a:prstGeom>
          <a:noFill/>
        </p:spPr>
        <p:txBody>
          <a:bodyPr wrap="square">
            <a:spAutoFit/>
          </a:bodyPr>
          <a:lstStyle/>
          <a:p>
            <a:pPr algn="just"/>
            <a:r>
              <a:rPr lang="en-US" b="0" i="0" dirty="0">
                <a:effectLst/>
                <a:latin typeface="Lato" panose="020F0502020204030203" pitchFamily="34" charset="0"/>
              </a:rPr>
              <a:t>Digital signals are non-continuous electrical signals with great flexibility in their use. One unique feature of these signals is the ability to encrypt and compress digital data, making it a secure option for data transfer. As a result, digital signals are used extensively in several industries, including networking and data communications, broadband and cellular communications systems, computing equipment, and data transmission devices.</a:t>
            </a:r>
            <a:endParaRPr lang="it-IT" dirty="0"/>
          </a:p>
        </p:txBody>
      </p:sp>
      <p:sp>
        <p:nvSpPr>
          <p:cNvPr id="3" name="CasellaDiTesto 2">
            <a:extLst>
              <a:ext uri="{FF2B5EF4-FFF2-40B4-BE49-F238E27FC236}">
                <a16:creationId xmlns:a16="http://schemas.microsoft.com/office/drawing/2014/main" id="{43BEC5B0-7E5E-751D-0394-47E66F71C929}"/>
              </a:ext>
            </a:extLst>
          </p:cNvPr>
          <p:cNvSpPr txBox="1"/>
          <p:nvPr/>
        </p:nvSpPr>
        <p:spPr>
          <a:xfrm>
            <a:off x="412687" y="4859074"/>
            <a:ext cx="11420192" cy="646331"/>
          </a:xfrm>
          <a:prstGeom prst="rect">
            <a:avLst/>
          </a:prstGeom>
          <a:noFill/>
        </p:spPr>
        <p:txBody>
          <a:bodyPr wrap="square">
            <a:spAutoFit/>
          </a:bodyPr>
          <a:lstStyle/>
          <a:p>
            <a:pPr algn="just"/>
            <a:r>
              <a:rPr lang="en-US" dirty="0"/>
              <a:t>A digital signal works a bit different, representing only two binary states (0 or 1) that are read as high or low states in the program. This is the most common signal type in modern technology.</a:t>
            </a:r>
            <a:endParaRPr lang="it-IT" dirty="0"/>
          </a:p>
        </p:txBody>
      </p:sp>
      <p:pic>
        <p:nvPicPr>
          <p:cNvPr id="4" name="Immagine 3">
            <a:extLst>
              <a:ext uri="{FF2B5EF4-FFF2-40B4-BE49-F238E27FC236}">
                <a16:creationId xmlns:a16="http://schemas.microsoft.com/office/drawing/2014/main" id="{24F8BB4B-5924-6CB2-2E0A-3D1A6DA386B3}"/>
              </a:ext>
            </a:extLst>
          </p:cNvPr>
          <p:cNvPicPr>
            <a:picLocks noChangeAspect="1"/>
          </p:cNvPicPr>
          <p:nvPr/>
        </p:nvPicPr>
        <p:blipFill>
          <a:blip r:embed="rId2"/>
          <a:srcRect l="16612" t="11419" r="5744" b="10312"/>
          <a:stretch/>
        </p:blipFill>
        <p:spPr>
          <a:xfrm>
            <a:off x="6741951" y="1609625"/>
            <a:ext cx="5362534" cy="3043855"/>
          </a:xfrm>
          <a:prstGeom prst="rect">
            <a:avLst/>
          </a:prstGeom>
        </p:spPr>
      </p:pic>
    </p:spTree>
    <p:extLst>
      <p:ext uri="{BB962C8B-B14F-4D97-AF65-F5344CB8AC3E}">
        <p14:creationId xmlns:p14="http://schemas.microsoft.com/office/powerpoint/2010/main" val="3143517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CECAE-CD2C-728F-E880-1BD2CC2FA222}"/>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3E751C53-B8FC-DEAE-2164-10D570FF5396}"/>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E15AA81F-1064-EB5A-678E-C613D4088790}"/>
              </a:ext>
            </a:extLst>
          </p:cNvPr>
          <p:cNvSpPr txBox="1"/>
          <p:nvPr/>
        </p:nvSpPr>
        <p:spPr>
          <a:xfrm>
            <a:off x="407404" y="1443841"/>
            <a:ext cx="10728357" cy="1600438"/>
          </a:xfrm>
          <a:prstGeom prst="rect">
            <a:avLst/>
          </a:prstGeom>
          <a:noFill/>
        </p:spPr>
        <p:txBody>
          <a:bodyPr wrap="square">
            <a:spAutoFit/>
          </a:bodyPr>
          <a:lstStyle/>
          <a:p>
            <a:r>
              <a:rPr lang="en-US" sz="2600" b="1" dirty="0"/>
              <a:t>How does an analog signal differ from a digital signal?</a:t>
            </a:r>
          </a:p>
          <a:p>
            <a:pPr algn="just"/>
            <a:r>
              <a:rPr lang="en-US" dirty="0"/>
              <a:t>An analog signal varies continuously over time, whereas a digital signal represents data as discrete values, usually in binary form (0s and 1s). Analog signals are susceptible to noise and degradation, while digital signals are more resistant to interference.</a:t>
            </a:r>
          </a:p>
          <a:p>
            <a:endParaRPr lang="en-US" dirty="0"/>
          </a:p>
        </p:txBody>
      </p:sp>
      <p:pic>
        <p:nvPicPr>
          <p:cNvPr id="8" name="Immagine 7">
            <a:extLst>
              <a:ext uri="{FF2B5EF4-FFF2-40B4-BE49-F238E27FC236}">
                <a16:creationId xmlns:a16="http://schemas.microsoft.com/office/drawing/2014/main" id="{53CFDD4A-9069-8BB1-55B7-5FB2C7DB0372}"/>
              </a:ext>
            </a:extLst>
          </p:cNvPr>
          <p:cNvPicPr>
            <a:picLocks noChangeAspect="1"/>
          </p:cNvPicPr>
          <p:nvPr/>
        </p:nvPicPr>
        <p:blipFill>
          <a:blip r:embed="rId2"/>
          <a:stretch>
            <a:fillRect/>
          </a:stretch>
        </p:blipFill>
        <p:spPr>
          <a:xfrm>
            <a:off x="3305647" y="2801433"/>
            <a:ext cx="5580706" cy="3795701"/>
          </a:xfrm>
          <a:prstGeom prst="rect">
            <a:avLst/>
          </a:prstGeom>
        </p:spPr>
      </p:pic>
    </p:spTree>
    <p:extLst>
      <p:ext uri="{BB962C8B-B14F-4D97-AF65-F5344CB8AC3E}">
        <p14:creationId xmlns:p14="http://schemas.microsoft.com/office/powerpoint/2010/main" val="405950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B058-964B-39F7-5BE7-630920FE644A}"/>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5E250325-7B89-67AF-9888-8BC7B2D32326}"/>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9FB01D1E-FF64-21D8-920C-64C55DABC247}"/>
              </a:ext>
            </a:extLst>
          </p:cNvPr>
          <p:cNvSpPr txBox="1"/>
          <p:nvPr/>
        </p:nvSpPr>
        <p:spPr>
          <a:xfrm>
            <a:off x="407404" y="1443841"/>
            <a:ext cx="10728357" cy="1323439"/>
          </a:xfrm>
          <a:prstGeom prst="rect">
            <a:avLst/>
          </a:prstGeom>
          <a:noFill/>
        </p:spPr>
        <p:txBody>
          <a:bodyPr wrap="square">
            <a:spAutoFit/>
          </a:bodyPr>
          <a:lstStyle/>
          <a:p>
            <a:r>
              <a:rPr lang="en-US" sz="2600" b="1" dirty="0"/>
              <a:t>How do analog signals transmit data?</a:t>
            </a:r>
          </a:p>
          <a:p>
            <a:pPr algn="just"/>
            <a:r>
              <a:rPr lang="en-US" dirty="0"/>
              <a:t>Analog signals transmit data by varying their amplitude, frequency, or phase in response to changes in the measured quantity. For example, in audio transmission, changes in sound pressure are directly represented by variations in the analog signal's voltage.</a:t>
            </a:r>
          </a:p>
        </p:txBody>
      </p:sp>
      <p:pic>
        <p:nvPicPr>
          <p:cNvPr id="8" name="Immagine 7">
            <a:extLst>
              <a:ext uri="{FF2B5EF4-FFF2-40B4-BE49-F238E27FC236}">
                <a16:creationId xmlns:a16="http://schemas.microsoft.com/office/drawing/2014/main" id="{B7F66B39-74E0-335E-3FDE-9EEF57DF8D0B}"/>
              </a:ext>
            </a:extLst>
          </p:cNvPr>
          <p:cNvPicPr>
            <a:picLocks noChangeAspect="1"/>
          </p:cNvPicPr>
          <p:nvPr/>
        </p:nvPicPr>
        <p:blipFill>
          <a:blip r:embed="rId2"/>
          <a:stretch>
            <a:fillRect/>
          </a:stretch>
        </p:blipFill>
        <p:spPr>
          <a:xfrm>
            <a:off x="474891" y="3358836"/>
            <a:ext cx="5621109" cy="2639179"/>
          </a:xfrm>
          <a:prstGeom prst="rect">
            <a:avLst/>
          </a:prstGeom>
        </p:spPr>
      </p:pic>
      <p:pic>
        <p:nvPicPr>
          <p:cNvPr id="9" name="Immagine 8">
            <a:extLst>
              <a:ext uri="{FF2B5EF4-FFF2-40B4-BE49-F238E27FC236}">
                <a16:creationId xmlns:a16="http://schemas.microsoft.com/office/drawing/2014/main" id="{B837790E-8D6E-5BC7-8770-DA2D0863A794}"/>
              </a:ext>
            </a:extLst>
          </p:cNvPr>
          <p:cNvPicPr>
            <a:picLocks noChangeAspect="1"/>
          </p:cNvPicPr>
          <p:nvPr/>
        </p:nvPicPr>
        <p:blipFill>
          <a:blip r:embed="rId3"/>
          <a:stretch>
            <a:fillRect/>
          </a:stretch>
        </p:blipFill>
        <p:spPr>
          <a:xfrm>
            <a:off x="6573831" y="3086374"/>
            <a:ext cx="4692351" cy="2815411"/>
          </a:xfrm>
          <a:prstGeom prst="rect">
            <a:avLst/>
          </a:prstGeom>
        </p:spPr>
      </p:pic>
    </p:spTree>
    <p:extLst>
      <p:ext uri="{BB962C8B-B14F-4D97-AF65-F5344CB8AC3E}">
        <p14:creationId xmlns:p14="http://schemas.microsoft.com/office/powerpoint/2010/main" val="3420552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99131-B8AF-88E1-29AB-C335B05172AE}"/>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51165441-D7E6-EA7D-D22F-F64F842CAE08}"/>
              </a:ext>
            </a:extLst>
          </p:cNvPr>
          <p:cNvSpPr>
            <a:spLocks noGrp="1"/>
          </p:cNvSpPr>
          <p:nvPr>
            <p:ph type="body" sz="quarter" idx="11"/>
          </p:nvPr>
        </p:nvSpPr>
        <p:spPr/>
        <p:txBody>
          <a:bodyPr/>
          <a:lstStyle/>
          <a:p>
            <a:r>
              <a:rPr lang="it-IT" sz="3600" dirty="0"/>
              <a:t>Data </a:t>
            </a:r>
            <a:r>
              <a:rPr lang="it-IT" sz="3600" dirty="0" err="1"/>
              <a:t>Acquisition</a:t>
            </a:r>
            <a:r>
              <a:rPr lang="it-IT" sz="3600" dirty="0"/>
              <a:t> – Basic </a:t>
            </a:r>
            <a:r>
              <a:rPr lang="it-IT" sz="3600" dirty="0" err="1"/>
              <a:t>Operation</a:t>
            </a:r>
            <a:endParaRPr lang="it-IT" sz="3600" dirty="0"/>
          </a:p>
          <a:p>
            <a:r>
              <a:rPr lang="it-IT" sz="2200" dirty="0">
                <a:solidFill>
                  <a:schemeClr val="tx1"/>
                </a:solidFill>
              </a:rPr>
              <a:t>Electronic </a:t>
            </a:r>
            <a:r>
              <a:rPr lang="it-IT" sz="2200" dirty="0" err="1">
                <a:solidFill>
                  <a:schemeClr val="tx1"/>
                </a:solidFill>
              </a:rPr>
              <a:t>Signals</a:t>
            </a:r>
            <a:r>
              <a:rPr lang="it-IT" sz="2200" dirty="0">
                <a:solidFill>
                  <a:schemeClr val="tx1"/>
                </a:solidFill>
              </a:rPr>
              <a:t> – Basic of </a:t>
            </a:r>
            <a:r>
              <a:rPr lang="it-IT" sz="2200" dirty="0" err="1">
                <a:solidFill>
                  <a:schemeClr val="tx1"/>
                </a:solidFill>
              </a:rPr>
              <a:t>Signal</a:t>
            </a:r>
            <a:r>
              <a:rPr lang="it-IT" sz="2200" dirty="0">
                <a:solidFill>
                  <a:schemeClr val="tx1"/>
                </a:solidFill>
              </a:rPr>
              <a:t> </a:t>
            </a:r>
            <a:r>
              <a:rPr lang="it-IT" sz="2200" dirty="0" err="1">
                <a:solidFill>
                  <a:schemeClr val="tx1"/>
                </a:solidFill>
              </a:rPr>
              <a:t>Acquisition</a:t>
            </a:r>
            <a:r>
              <a:rPr lang="it-IT" sz="2200" dirty="0">
                <a:solidFill>
                  <a:schemeClr val="tx1"/>
                </a:solidFill>
              </a:rPr>
              <a:t> and processing</a:t>
            </a:r>
          </a:p>
          <a:p>
            <a:endParaRPr lang="it-IT" sz="4800" dirty="0"/>
          </a:p>
        </p:txBody>
      </p:sp>
      <p:sp>
        <p:nvSpPr>
          <p:cNvPr id="6" name="CasellaDiTesto 5">
            <a:extLst>
              <a:ext uri="{FF2B5EF4-FFF2-40B4-BE49-F238E27FC236}">
                <a16:creationId xmlns:a16="http://schemas.microsoft.com/office/drawing/2014/main" id="{2FEA8070-B5B2-554E-269B-CAB61E90DFE3}"/>
              </a:ext>
            </a:extLst>
          </p:cNvPr>
          <p:cNvSpPr txBox="1"/>
          <p:nvPr/>
        </p:nvSpPr>
        <p:spPr>
          <a:xfrm>
            <a:off x="407404" y="1443841"/>
            <a:ext cx="10728357" cy="1877437"/>
          </a:xfrm>
          <a:prstGeom prst="rect">
            <a:avLst/>
          </a:prstGeom>
          <a:noFill/>
        </p:spPr>
        <p:txBody>
          <a:bodyPr wrap="square">
            <a:spAutoFit/>
          </a:bodyPr>
          <a:lstStyle/>
          <a:p>
            <a:r>
              <a:rPr lang="en-US" sz="2600" b="1" dirty="0"/>
              <a:t>What are the advantages of analog signal processing?</a:t>
            </a:r>
          </a:p>
          <a:p>
            <a:pPr algn="just"/>
            <a:r>
              <a:rPr lang="en-US" b="0" i="0" dirty="0">
                <a:solidFill>
                  <a:srgbClr val="000000"/>
                </a:solidFill>
                <a:effectLst/>
                <a:latin typeface="Lato" panose="020F0502020204030203" pitchFamily="34" charset="0"/>
              </a:rPr>
              <a:t>Analog signal processing offers several advantages, including simplicity in design and implementation, lower cost compared to digital processing systems, and the ability to handle real-world phenomena more naturally due to its continuous nature. Analog circuits are often more energy-efficient and can provide faster response times in certain applications. Additionally, analog systems are less susceptible to quantization errors and can sometimes offer higher resolution in certain scenarios.</a:t>
            </a:r>
            <a:endParaRPr lang="en-US" dirty="0"/>
          </a:p>
        </p:txBody>
      </p:sp>
      <p:pic>
        <p:nvPicPr>
          <p:cNvPr id="2" name="Immagine 1">
            <a:extLst>
              <a:ext uri="{FF2B5EF4-FFF2-40B4-BE49-F238E27FC236}">
                <a16:creationId xmlns:a16="http://schemas.microsoft.com/office/drawing/2014/main" id="{27E854A0-B7A4-F7A2-CD71-CACD99D9624A}"/>
              </a:ext>
            </a:extLst>
          </p:cNvPr>
          <p:cNvPicPr>
            <a:picLocks noChangeAspect="1"/>
          </p:cNvPicPr>
          <p:nvPr/>
        </p:nvPicPr>
        <p:blipFill>
          <a:blip r:embed="rId2"/>
          <a:stretch>
            <a:fillRect/>
          </a:stretch>
        </p:blipFill>
        <p:spPr>
          <a:xfrm>
            <a:off x="2607398" y="3640372"/>
            <a:ext cx="6332793" cy="2714054"/>
          </a:xfrm>
          <a:prstGeom prst="rect">
            <a:avLst/>
          </a:prstGeom>
        </p:spPr>
      </p:pic>
    </p:spTree>
    <p:extLst>
      <p:ext uri="{BB962C8B-B14F-4D97-AF65-F5344CB8AC3E}">
        <p14:creationId xmlns:p14="http://schemas.microsoft.com/office/powerpoint/2010/main" val="2821171061"/>
      </p:ext>
    </p:extLst>
  </p:cSld>
  <p:clrMapOvr>
    <a:masterClrMapping/>
  </p:clrMapOvr>
</p:sld>
</file>

<file path=ppt/theme/theme1.xml><?xml version="1.0" encoding="utf-8"?>
<a:theme xmlns:a="http://schemas.openxmlformats.org/drawingml/2006/main" name="UniBo_Forlì_16_9">
  <a:themeElements>
    <a:clrScheme name="Personalizzato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UniBo_Forlì_16_9" id="{775F1CCF-3E6B-4AE4-80DB-9F8AAA2D65AF}" vid="{9007D246-E869-4599-A100-DB33EA0852A1}"/>
    </a:ext>
  </a:extLst>
</a:theme>
</file>

<file path=ppt/theme/theme2.xml><?xml version="1.0" encoding="utf-8"?>
<a:theme xmlns:a="http://schemas.openxmlformats.org/drawingml/2006/main" name="DIAPOSITIVE">
  <a:themeElements>
    <a:clrScheme name="Personalizzato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UniBo_Forlì_16_9</Template>
  <TotalTime>6470</TotalTime>
  <Words>2916</Words>
  <Application>Microsoft Office PowerPoint</Application>
  <PresentationFormat>Widescreen</PresentationFormat>
  <Paragraphs>280</Paragraphs>
  <Slides>52</Slides>
  <Notes>0</Notes>
  <HiddenSlides>0</HiddenSlides>
  <MMClips>0</MMClips>
  <ScaleCrop>false</ScaleCrop>
  <HeadingPairs>
    <vt:vector size="6" baseType="variant">
      <vt:variant>
        <vt:lpstr>Caratteri utilizzati</vt:lpstr>
      </vt:variant>
      <vt:variant>
        <vt:i4>9</vt:i4>
      </vt:variant>
      <vt:variant>
        <vt:lpstr>Tema</vt:lpstr>
      </vt:variant>
      <vt:variant>
        <vt:i4>3</vt:i4>
      </vt:variant>
      <vt:variant>
        <vt:lpstr>Titoli diapositive</vt:lpstr>
      </vt:variant>
      <vt:variant>
        <vt:i4>52</vt:i4>
      </vt:variant>
    </vt:vector>
  </HeadingPairs>
  <TitlesOfParts>
    <vt:vector size="64" baseType="lpstr">
      <vt:lpstr>Aptos</vt:lpstr>
      <vt:lpstr>Arial</vt:lpstr>
      <vt:lpstr>ArrowDisplayRegular</vt:lpstr>
      <vt:lpstr>Calibri</vt:lpstr>
      <vt:lpstr>Century Gothic</vt:lpstr>
      <vt:lpstr>Google Sans</vt:lpstr>
      <vt:lpstr>Lato</vt:lpstr>
      <vt:lpstr>Open Sans</vt:lpstr>
      <vt:lpstr>Wingdings</vt:lpstr>
      <vt:lpstr>UniBo_Forlì_16_9</vt:lpstr>
      <vt:lpstr>DIAPOSITIVE</vt:lpstr>
      <vt:lpstr>CHIUSURA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Nicolò Damiani Ferretti</dc:creator>
  <cp:lastModifiedBy>Giacomo Silvagni</cp:lastModifiedBy>
  <cp:revision>195</cp:revision>
  <dcterms:created xsi:type="dcterms:W3CDTF">2024-05-17T06:05:12Z</dcterms:created>
  <dcterms:modified xsi:type="dcterms:W3CDTF">2024-10-29T14:39:25Z</dcterms:modified>
</cp:coreProperties>
</file>